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Straw man only. The purpose of this deck is to fix the terminology before we use it in front of a client — Gus's point on 5 August. Nothing here is agreed; argue with all of it. The name is deliberately blank because the shape of the business has not been decided.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Odoo is worth watching rather than fearing: 4 out of 10 as a threat today, 6 out of 10 in three years. Its price point drags the market's willingness to pay down. Full analysis is on the Market page of the workspace.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Deliberately no titles and no division of labour on this slide — none has been agreed. That is an open item, not an oversight.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stop condition is deliberate. Naming it now is cheaper than discovering it in month nine.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Gus's point about pitch decks: the value is that it is frustrating. These are the holes it exposed.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Closing line from the first Eduardo and Dirk call. Kept because it is the clearest articulation of the offer anyone has produced, and it passes the test of not sounding like a technology pitch.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Numbers from Albert on 5 August: United Aqua Group has 320+ member pool companies; roughly 20% are NetSuite candidates, the other 80% are on QuickBooks or smaller. Time to invoice is, in his words, one of the biggest gaps across all these industries.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fourth point matters most for our messaging. If we lead with AI we sound like everyone else who has already burned this buyer.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single most important slide. Everything downstream — go to market, the model, the sequence — follows from putting access ahead of offering.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Gus's first career was architecture — high-rise buildings in Cape Town. Dirk built the analogy off that on the call.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Dirk presented this framework on the call. The pay-per-use point is his; it is what makes the offer legible to an owner who has been quoted six figures by an ERP firm.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what we are NOT saying: we are not asking them to replace QuickBooks. The invoice lands in the system they already use. That is the difference between us and an ERP pitch.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Everything on this slide is a hypothesis, not a plan. The point of stating it this precisely is that it becomes falsifiable.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Dirk's line, from his own years operating a small business in South Africa. Eduardo's view on the call was that this is the strongest vector we have.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F2942"/>
        </a:solidFill>
      </p:bgPr>
    </p:bg>
    <p:spTree>
      <p:nvGrpSpPr>
        <p:cNvPr id="1" name=""/>
        <p:cNvGrpSpPr/>
        <p:nvPr/>
      </p:nvGrpSpPr>
      <p:grpSpPr>
        <a:xfrm>
          <a:off x="0" y="0"/>
          <a:ext cx="0" cy="0"/>
          <a:chOff x="0" y="0"/>
          <a:chExt cx="0" cy="0"/>
        </a:xfrm>
      </p:grpSpPr>
      <p:sp>
        <p:nvSpPr>
          <p:cNvPr id="2" name="Shape 0"/>
          <p:cNvSpPr/>
          <p:nvPr/>
        </p:nvSpPr>
        <p:spPr>
          <a:xfrm>
            <a:off x="9052560" y="-1371600"/>
            <a:ext cx="5669280" cy="5669280"/>
          </a:xfrm>
          <a:prstGeom prst="ellipse">
            <a:avLst/>
          </a:prstGeom>
          <a:solidFill>
            <a:srgbClr val="1B3E60"/>
          </a:solidFill>
          <a:ln/>
        </p:spPr>
      </p:sp>
      <p:sp>
        <p:nvSpPr>
          <p:cNvPr id="3" name="Shape 1"/>
          <p:cNvSpPr/>
          <p:nvPr/>
        </p:nvSpPr>
        <p:spPr>
          <a:xfrm>
            <a:off x="10424160" y="4023360"/>
            <a:ext cx="3108960" cy="3108960"/>
          </a:xfrm>
          <a:prstGeom prst="ellipse">
            <a:avLst/>
          </a:prstGeom>
          <a:solidFill>
            <a:srgbClr val="1B3E60"/>
          </a:solidFill>
          <a:ln/>
        </p:spPr>
      </p:sp>
      <p:sp>
        <p:nvSpPr>
          <p:cNvPr id="4" name="Text 2"/>
          <p:cNvSpPr/>
          <p:nvPr/>
        </p:nvSpPr>
        <p:spPr>
          <a:xfrm>
            <a:off x="640080" y="1417320"/>
            <a:ext cx="7315200" cy="274320"/>
          </a:xfrm>
          <a:prstGeom prst="rect">
            <a:avLst/>
          </a:prstGeom>
          <a:noFill/>
          <a:ln/>
        </p:spPr>
        <p:txBody>
          <a:bodyPr wrap="square" lIns="0" tIns="0" rIns="0" bIns="0" rtlCol="0" anchor="ctr"/>
          <a:lstStyle/>
          <a:p>
            <a:pPr indent="0" marL="0">
              <a:buNone/>
            </a:pPr>
            <a:r>
              <a:rPr lang="en-US" sz="1100" b="1" spc="200" kern="0" dirty="0">
                <a:solidFill>
                  <a:srgbClr val="E8C79A"/>
                </a:solidFill>
                <a:latin typeface="Calibri" pitchFamily="34" charset="0"/>
                <a:ea typeface="Calibri" pitchFamily="34" charset="-122"/>
                <a:cs typeface="Calibri" pitchFamily="34" charset="-120"/>
              </a:rPr>
              <a:t>STRAW MAN  ·  5 AUGUST 2026</a:t>
            </a:r>
            <a:endParaRPr lang="en-US" sz="1100" dirty="0"/>
          </a:p>
        </p:txBody>
      </p:sp>
      <p:sp>
        <p:nvSpPr>
          <p:cNvPr id="5" name="Text 3"/>
          <p:cNvSpPr/>
          <p:nvPr/>
        </p:nvSpPr>
        <p:spPr>
          <a:xfrm>
            <a:off x="640080" y="1874520"/>
            <a:ext cx="7863840" cy="1828800"/>
          </a:xfrm>
          <a:prstGeom prst="rect">
            <a:avLst/>
          </a:prstGeom>
          <a:noFill/>
          <a:ln/>
        </p:spPr>
        <p:txBody>
          <a:bodyPr wrap="square" lIns="0" tIns="0" rIns="0" bIns="0" rtlCol="0" anchor="ctr"/>
          <a:lstStyle/>
          <a:p>
            <a:pPr indent="0" marL="0">
              <a:lnSpc>
                <a:spcPts val="5000"/>
              </a:lnSpc>
              <a:buNone/>
            </a:pPr>
            <a:r>
              <a:rPr lang="en-US" sz="4600" b="1" dirty="0">
                <a:solidFill>
                  <a:srgbClr val="FFFFFF"/>
                </a:solidFill>
                <a:latin typeface="Cambria" pitchFamily="34" charset="0"/>
                <a:ea typeface="Cambria" pitchFamily="34" charset="-122"/>
                <a:cs typeface="Cambria" pitchFamily="34" charset="-120"/>
              </a:rPr>
              <a:t>A small business</a:t>
            </a:r>
            <a:endParaRPr lang="en-US" sz="4600" dirty="0"/>
          </a:p>
          <a:p>
            <a:pPr indent="0" marL="0">
              <a:lnSpc>
                <a:spcPts val="5000"/>
              </a:lnSpc>
              <a:buNone/>
            </a:pPr>
            <a:r>
              <a:rPr lang="en-US" sz="4600" b="1" dirty="0">
                <a:solidFill>
                  <a:srgbClr val="FFFFFF"/>
                </a:solidFill>
                <a:latin typeface="Cambria" pitchFamily="34" charset="0"/>
                <a:ea typeface="Cambria" pitchFamily="34" charset="-122"/>
                <a:cs typeface="Cambria" pitchFamily="34" charset="-120"/>
              </a:rPr>
              <a:t>AI architect company</a:t>
            </a:r>
            <a:endParaRPr lang="en-US" sz="4600" dirty="0"/>
          </a:p>
        </p:txBody>
      </p:sp>
      <p:sp>
        <p:nvSpPr>
          <p:cNvPr id="6" name="Text 4"/>
          <p:cNvSpPr/>
          <p:nvPr/>
        </p:nvSpPr>
        <p:spPr>
          <a:xfrm>
            <a:off x="640080" y="3840480"/>
            <a:ext cx="7498080" cy="822960"/>
          </a:xfrm>
          <a:prstGeom prst="rect">
            <a:avLst/>
          </a:prstGeom>
          <a:noFill/>
          <a:ln/>
        </p:spPr>
        <p:txBody>
          <a:bodyPr wrap="square" lIns="0" tIns="0" rIns="0" bIns="0" rtlCol="0" anchor="ctr"/>
          <a:lstStyle/>
          <a:p>
            <a:pPr indent="0" marL="0">
              <a:buNone/>
            </a:pPr>
            <a:r>
              <a:rPr lang="en-US" sz="1500" dirty="0">
                <a:solidFill>
                  <a:srgbClr val="E8C79A"/>
                </a:solidFill>
                <a:latin typeface="Calibri" pitchFamily="34" charset="0"/>
                <a:ea typeface="Calibri" pitchFamily="34" charset="-122"/>
                <a:cs typeface="Calibri" pitchFamily="34" charset="-120"/>
              </a:rPr>
              <a:t>Enterprise-grade operating capability, delivered to businesses that could never afford it — priced on the outcome, not the hour.</a:t>
            </a:r>
            <a:endParaRPr lang="en-US" sz="1500" dirty="0"/>
          </a:p>
        </p:txBody>
      </p:sp>
      <p:sp>
        <p:nvSpPr>
          <p:cNvPr id="7" name="Shape 5"/>
          <p:cNvSpPr/>
          <p:nvPr/>
        </p:nvSpPr>
        <p:spPr>
          <a:xfrm>
            <a:off x="640080" y="4892040"/>
            <a:ext cx="4937760" cy="566928"/>
          </a:xfrm>
          <a:prstGeom prst="roundRect">
            <a:avLst>
              <a:gd name="adj" fmla="val 12903"/>
            </a:avLst>
          </a:prstGeom>
          <a:solidFill>
            <a:srgbClr val="1B3E60"/>
          </a:solidFill>
          <a:ln w="12700">
            <a:solidFill>
              <a:srgbClr val="B8762E"/>
            </a:solidFill>
            <a:prstDash val="solid"/>
          </a:ln>
        </p:spPr>
      </p:sp>
      <p:sp>
        <p:nvSpPr>
          <p:cNvPr id="8" name="Text 6"/>
          <p:cNvSpPr/>
          <p:nvPr/>
        </p:nvSpPr>
        <p:spPr>
          <a:xfrm>
            <a:off x="640080" y="4892040"/>
            <a:ext cx="4937760" cy="566928"/>
          </a:xfrm>
          <a:prstGeom prst="rect">
            <a:avLst/>
          </a:prstGeom>
          <a:noFill/>
          <a:ln/>
        </p:spPr>
        <p:txBody>
          <a:bodyPr wrap="square" lIns="0" tIns="0" rIns="0" bIns="0" rtlCol="0" anchor="ctr"/>
          <a:lstStyle/>
          <a:p>
            <a:pPr algn="ctr" indent="0" marL="0">
              <a:buNone/>
            </a:pPr>
            <a:r>
              <a:rPr lang="en-US" sz="1300" b="1" dirty="0">
                <a:solidFill>
                  <a:srgbClr val="E8C79A"/>
                </a:solidFill>
                <a:latin typeface="Calibri" pitchFamily="34" charset="0"/>
                <a:ea typeface="Calibri" pitchFamily="34" charset="-122"/>
                <a:cs typeface="Calibri" pitchFamily="34" charset="-120"/>
              </a:rPr>
              <a:t>Company name — still to be decided</a:t>
            </a:r>
            <a:endParaRPr lang="en-US" sz="1300" dirty="0"/>
          </a:p>
        </p:txBody>
      </p:sp>
      <p:sp>
        <p:nvSpPr>
          <p:cNvPr id="9" name="Text 7"/>
          <p:cNvSpPr/>
          <p:nvPr/>
        </p:nvSpPr>
        <p:spPr>
          <a:xfrm>
            <a:off x="640080" y="5806440"/>
            <a:ext cx="10058400" cy="320040"/>
          </a:xfrm>
          <a:prstGeom prst="rect">
            <a:avLst/>
          </a:prstGeom>
          <a:noFill/>
          <a:ln/>
        </p:spPr>
        <p:txBody>
          <a:bodyPr wrap="square" lIns="0" tIns="0" rIns="0" bIns="0" rtlCol="0" anchor="ctr"/>
          <a:lstStyle/>
          <a:p>
            <a:pPr indent="0" marL="0">
              <a:buNone/>
            </a:pPr>
            <a:r>
              <a:rPr lang="en-US" sz="1200" dirty="0">
                <a:solidFill>
                  <a:srgbClr val="9FB3C8"/>
                </a:solidFill>
                <a:latin typeface="Calibri" pitchFamily="34" charset="0"/>
                <a:ea typeface="Calibri" pitchFamily="34" charset="-122"/>
                <a:cs typeface="Calibri" pitchFamily="34" charset="-120"/>
              </a:rPr>
              <a:t>Eduardo Haddad   ·   Dirk van der Merwe   ·   Albert Kleynhans   ·   Gus Byleveld</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56032"/>
          </a:xfrm>
          <a:prstGeom prst="rect">
            <a:avLst/>
          </a:prstGeom>
          <a:noFill/>
          <a:ln/>
        </p:spPr>
        <p:txBody>
          <a:bodyPr wrap="square" lIns="0" tIns="0" rIns="0" bIns="0" rtlCol="0" anchor="ctr"/>
          <a:lstStyle/>
          <a:p>
            <a:pPr indent="0" marL="0">
              <a:buNone/>
            </a:pPr>
            <a:r>
              <a:rPr lang="en-US" sz="1100" b="1" spc="200" kern="0" dirty="0">
                <a:solidFill>
                  <a:srgbClr val="B8762E"/>
                </a:solidFill>
                <a:latin typeface="Calibri" pitchFamily="34" charset="0"/>
                <a:ea typeface="Calibri" pitchFamily="34" charset="-122"/>
                <a:cs typeface="Calibri" pitchFamily="34" charset="-120"/>
              </a:rPr>
              <a:t>LANDSCAPE</a:t>
            </a:r>
            <a:endParaRPr lang="en-US" sz="1100" dirty="0"/>
          </a:p>
        </p:txBody>
      </p:sp>
      <p:sp>
        <p:nvSpPr>
          <p:cNvPr id="3" name="Text 1"/>
          <p:cNvSpPr/>
          <p:nvPr/>
        </p:nvSpPr>
        <p:spPr>
          <a:xfrm>
            <a:off x="640080" y="658368"/>
            <a:ext cx="10881360" cy="777240"/>
          </a:xfrm>
          <a:prstGeom prst="rect">
            <a:avLst/>
          </a:prstGeom>
          <a:noFill/>
          <a:ln/>
        </p:spPr>
        <p:txBody>
          <a:bodyPr wrap="square" lIns="0" tIns="0" rIns="0" bIns="0" rtlCol="0" anchor="t"/>
          <a:lstStyle/>
          <a:p>
            <a:pPr indent="0" marL="0">
              <a:buNone/>
            </a:pPr>
            <a:r>
              <a:rPr lang="en-US" sz="3400" b="1" dirty="0">
                <a:solidFill>
                  <a:srgbClr val="0F2942"/>
                </a:solidFill>
                <a:latin typeface="Cambria" pitchFamily="34" charset="0"/>
                <a:ea typeface="Cambria" pitchFamily="34" charset="-122"/>
                <a:cs typeface="Cambria" pitchFamily="34" charset="-120"/>
              </a:rPr>
              <a:t>Everybody sells software. Nobody sells the outcome.</a:t>
            </a:r>
            <a:endParaRPr lang="en-US" sz="3400" dirty="0"/>
          </a:p>
        </p:txBody>
      </p:sp>
      <p:sp>
        <p:nvSpPr>
          <p:cNvPr id="4" name="Shape 2"/>
          <p:cNvSpPr/>
          <p:nvPr/>
        </p:nvSpPr>
        <p:spPr>
          <a:xfrm>
            <a:off x="640080" y="1783080"/>
            <a:ext cx="10881360" cy="749808"/>
          </a:xfrm>
          <a:prstGeom prst="roundRect">
            <a:avLst>
              <a:gd name="adj" fmla="val 7317"/>
            </a:avLst>
          </a:prstGeom>
          <a:solidFill>
            <a:srgbClr val="F4F7FA"/>
          </a:solidFill>
          <a:ln w="9525">
            <a:solidFill>
              <a:srgbClr val="D6DEE7"/>
            </a:solidFill>
            <a:prstDash val="solid"/>
          </a:ln>
        </p:spPr>
      </p:sp>
      <p:sp>
        <p:nvSpPr>
          <p:cNvPr id="5" name="Text 3"/>
          <p:cNvSpPr/>
          <p:nvPr/>
        </p:nvSpPr>
        <p:spPr>
          <a:xfrm>
            <a:off x="896112" y="1837944"/>
            <a:ext cx="2286000" cy="320040"/>
          </a:xfrm>
          <a:prstGeom prst="rect">
            <a:avLst/>
          </a:prstGeom>
          <a:noFill/>
          <a:ln/>
        </p:spPr>
        <p:txBody>
          <a:bodyPr wrap="square" lIns="0" tIns="0" rIns="0" bIns="0" rtlCol="0" anchor="ctr"/>
          <a:lstStyle/>
          <a:p>
            <a:pPr indent="0" marL="0">
              <a:buNone/>
            </a:pPr>
            <a:r>
              <a:rPr lang="en-US" sz="1300" b="1" dirty="0">
                <a:solidFill>
                  <a:srgbClr val="0F2942"/>
                </a:solidFill>
                <a:latin typeface="Calibri" pitchFamily="34" charset="0"/>
                <a:ea typeface="Calibri" pitchFamily="34" charset="-122"/>
                <a:cs typeface="Calibri" pitchFamily="34" charset="-120"/>
              </a:rPr>
              <a:t>Field service platforms</a:t>
            </a:r>
            <a:endParaRPr lang="en-US" sz="1300" dirty="0"/>
          </a:p>
        </p:txBody>
      </p:sp>
      <p:sp>
        <p:nvSpPr>
          <p:cNvPr id="6" name="Text 4"/>
          <p:cNvSpPr/>
          <p:nvPr/>
        </p:nvSpPr>
        <p:spPr>
          <a:xfrm>
            <a:off x="896112" y="2157984"/>
            <a:ext cx="2286000" cy="274320"/>
          </a:xfrm>
          <a:prstGeom prst="rect">
            <a:avLst/>
          </a:prstGeom>
          <a:noFill/>
          <a:ln/>
        </p:spPr>
        <p:txBody>
          <a:bodyPr wrap="square" lIns="0" tIns="0" rIns="0" bIns="0" rtlCol="0" anchor="ctr"/>
          <a:lstStyle/>
          <a:p>
            <a:pPr indent="0" marL="0">
              <a:buNone/>
            </a:pPr>
            <a:r>
              <a:rPr lang="en-US" sz="1000" dirty="0">
                <a:solidFill>
                  <a:srgbClr val="5C6B7A"/>
                </a:solidFill>
                <a:latin typeface="Calibri" pitchFamily="34" charset="0"/>
                <a:ea typeface="Calibri" pitchFamily="34" charset="-122"/>
                <a:cs typeface="Calibri" pitchFamily="34" charset="-120"/>
              </a:rPr>
              <a:t>ServiceTitan, Jobber, Housecall Pro</a:t>
            </a:r>
            <a:endParaRPr lang="en-US" sz="1000" dirty="0"/>
          </a:p>
        </p:txBody>
      </p:sp>
      <p:sp>
        <p:nvSpPr>
          <p:cNvPr id="7" name="Text 5"/>
          <p:cNvSpPr/>
          <p:nvPr/>
        </p:nvSpPr>
        <p:spPr>
          <a:xfrm>
            <a:off x="3383280" y="1783080"/>
            <a:ext cx="7863840" cy="749808"/>
          </a:xfrm>
          <a:prstGeom prst="rect">
            <a:avLst/>
          </a:prstGeom>
          <a:noFill/>
          <a:ln/>
        </p:spPr>
        <p:txBody>
          <a:bodyPr wrap="square" lIns="0" tIns="0" rIns="0" bIns="0" rtlCol="0" anchor="ctr"/>
          <a:lstStyle/>
          <a:p>
            <a:pPr indent="0" marL="0">
              <a:buNone/>
            </a:pPr>
            <a:r>
              <a:rPr lang="en-US" sz="1200" dirty="0">
                <a:solidFill>
                  <a:srgbClr val="23303D"/>
                </a:solidFill>
                <a:latin typeface="Calibri" pitchFamily="34" charset="0"/>
                <a:ea typeface="Calibri" pitchFamily="34" charset="-122"/>
                <a:cs typeface="Calibri" pitchFamily="34" charset="-120"/>
              </a:rPr>
              <a:t>Sell a licence and leave. Implementation risk sits with the buyer; nobody owns whether the crew adopts it.</a:t>
            </a:r>
            <a:endParaRPr lang="en-US" sz="1200" dirty="0"/>
          </a:p>
        </p:txBody>
      </p:sp>
      <p:sp>
        <p:nvSpPr>
          <p:cNvPr id="8" name="Shape 6"/>
          <p:cNvSpPr/>
          <p:nvPr/>
        </p:nvSpPr>
        <p:spPr>
          <a:xfrm>
            <a:off x="640080" y="2651760"/>
            <a:ext cx="10881360" cy="749808"/>
          </a:xfrm>
          <a:prstGeom prst="roundRect">
            <a:avLst>
              <a:gd name="adj" fmla="val 7317"/>
            </a:avLst>
          </a:prstGeom>
          <a:solidFill>
            <a:srgbClr val="FFFFFF"/>
          </a:solidFill>
          <a:ln w="9525">
            <a:solidFill>
              <a:srgbClr val="D6DEE7"/>
            </a:solidFill>
            <a:prstDash val="solid"/>
          </a:ln>
        </p:spPr>
      </p:sp>
      <p:sp>
        <p:nvSpPr>
          <p:cNvPr id="9" name="Text 7"/>
          <p:cNvSpPr/>
          <p:nvPr/>
        </p:nvSpPr>
        <p:spPr>
          <a:xfrm>
            <a:off x="896112" y="2706624"/>
            <a:ext cx="2286000" cy="320040"/>
          </a:xfrm>
          <a:prstGeom prst="rect">
            <a:avLst/>
          </a:prstGeom>
          <a:noFill/>
          <a:ln/>
        </p:spPr>
        <p:txBody>
          <a:bodyPr wrap="square" lIns="0" tIns="0" rIns="0" bIns="0" rtlCol="0" anchor="ctr"/>
          <a:lstStyle/>
          <a:p>
            <a:pPr indent="0" marL="0">
              <a:buNone/>
            </a:pPr>
            <a:r>
              <a:rPr lang="en-US" sz="1300" b="1" dirty="0">
                <a:solidFill>
                  <a:srgbClr val="0F2942"/>
                </a:solidFill>
                <a:latin typeface="Calibri" pitchFamily="34" charset="0"/>
                <a:ea typeface="Calibri" pitchFamily="34" charset="-122"/>
                <a:cs typeface="Calibri" pitchFamily="34" charset="-120"/>
              </a:rPr>
              <a:t>Odoo</a:t>
            </a:r>
            <a:endParaRPr lang="en-US" sz="1300" dirty="0"/>
          </a:p>
        </p:txBody>
      </p:sp>
      <p:sp>
        <p:nvSpPr>
          <p:cNvPr id="10" name="Text 8"/>
          <p:cNvSpPr/>
          <p:nvPr/>
        </p:nvSpPr>
        <p:spPr>
          <a:xfrm>
            <a:off x="896112" y="3026664"/>
            <a:ext cx="2286000" cy="274320"/>
          </a:xfrm>
          <a:prstGeom prst="rect">
            <a:avLst/>
          </a:prstGeom>
          <a:noFill/>
          <a:ln/>
        </p:spPr>
        <p:txBody>
          <a:bodyPr wrap="square" lIns="0" tIns="0" rIns="0" bIns="0" rtlCol="0" anchor="ctr"/>
          <a:lstStyle/>
          <a:p>
            <a:pPr indent="0" marL="0">
              <a:buNone/>
            </a:pPr>
            <a:r>
              <a:rPr lang="en-US" sz="1000" dirty="0">
                <a:solidFill>
                  <a:srgbClr val="5C6B7A"/>
                </a:solidFill>
                <a:latin typeface="Calibri" pitchFamily="34" charset="0"/>
                <a:ea typeface="Calibri" pitchFamily="34" charset="-122"/>
                <a:cs typeface="Calibri" pitchFamily="34" charset="-120"/>
              </a:rPr>
              <a:t>Belgian open-source suite, from $24.90 per user</a:t>
            </a:r>
            <a:endParaRPr lang="en-US" sz="1000" dirty="0"/>
          </a:p>
        </p:txBody>
      </p:sp>
      <p:sp>
        <p:nvSpPr>
          <p:cNvPr id="11" name="Text 9"/>
          <p:cNvSpPr/>
          <p:nvPr/>
        </p:nvSpPr>
        <p:spPr>
          <a:xfrm>
            <a:off x="3383280" y="2651760"/>
            <a:ext cx="7863840" cy="749808"/>
          </a:xfrm>
          <a:prstGeom prst="rect">
            <a:avLst/>
          </a:prstGeom>
          <a:noFill/>
          <a:ln/>
        </p:spPr>
        <p:txBody>
          <a:bodyPr wrap="square" lIns="0" tIns="0" rIns="0" bIns="0" rtlCol="0" anchor="ctr"/>
          <a:lstStyle/>
          <a:p>
            <a:pPr indent="0" marL="0">
              <a:buNone/>
            </a:pPr>
            <a:r>
              <a:rPr lang="en-US" sz="1200" dirty="0">
                <a:solidFill>
                  <a:srgbClr val="23303D"/>
                </a:solidFill>
                <a:latin typeface="Calibri" pitchFamily="34" charset="0"/>
                <a:ea typeface="Calibri" pitchFamily="34" charset="-122"/>
                <a:cs typeface="Calibri" pitchFamily="34" charset="-120"/>
              </a:rPr>
              <a:t>Cheap and broad, and it does field service. But it wants to replace QuickBooks, and its offline mobile app is where it is weakest — exactly our two strongest points.</a:t>
            </a:r>
            <a:endParaRPr lang="en-US" sz="1200" dirty="0"/>
          </a:p>
        </p:txBody>
      </p:sp>
      <p:sp>
        <p:nvSpPr>
          <p:cNvPr id="12" name="Shape 10"/>
          <p:cNvSpPr/>
          <p:nvPr/>
        </p:nvSpPr>
        <p:spPr>
          <a:xfrm>
            <a:off x="640080" y="3520440"/>
            <a:ext cx="10881360" cy="749808"/>
          </a:xfrm>
          <a:prstGeom prst="roundRect">
            <a:avLst>
              <a:gd name="adj" fmla="val 7317"/>
            </a:avLst>
          </a:prstGeom>
          <a:solidFill>
            <a:srgbClr val="F4F7FA"/>
          </a:solidFill>
          <a:ln w="9525">
            <a:solidFill>
              <a:srgbClr val="D6DEE7"/>
            </a:solidFill>
            <a:prstDash val="solid"/>
          </a:ln>
        </p:spPr>
      </p:sp>
      <p:sp>
        <p:nvSpPr>
          <p:cNvPr id="13" name="Text 11"/>
          <p:cNvSpPr/>
          <p:nvPr/>
        </p:nvSpPr>
        <p:spPr>
          <a:xfrm>
            <a:off x="896112" y="3575304"/>
            <a:ext cx="2286000" cy="320040"/>
          </a:xfrm>
          <a:prstGeom prst="rect">
            <a:avLst/>
          </a:prstGeom>
          <a:noFill/>
          <a:ln/>
        </p:spPr>
        <p:txBody>
          <a:bodyPr wrap="square" lIns="0" tIns="0" rIns="0" bIns="0" rtlCol="0" anchor="ctr"/>
          <a:lstStyle/>
          <a:p>
            <a:pPr indent="0" marL="0">
              <a:buNone/>
            </a:pPr>
            <a:r>
              <a:rPr lang="en-US" sz="1300" b="1" dirty="0">
                <a:solidFill>
                  <a:srgbClr val="0F2942"/>
                </a:solidFill>
                <a:latin typeface="Calibri" pitchFamily="34" charset="0"/>
                <a:ea typeface="Calibri" pitchFamily="34" charset="-122"/>
                <a:cs typeface="Calibri" pitchFamily="34" charset="-120"/>
              </a:rPr>
              <a:t>Mid-market ERP</a:t>
            </a:r>
            <a:endParaRPr lang="en-US" sz="1300" dirty="0"/>
          </a:p>
        </p:txBody>
      </p:sp>
      <p:sp>
        <p:nvSpPr>
          <p:cNvPr id="14" name="Text 12"/>
          <p:cNvSpPr/>
          <p:nvPr/>
        </p:nvSpPr>
        <p:spPr>
          <a:xfrm>
            <a:off x="896112" y="3895344"/>
            <a:ext cx="2286000" cy="274320"/>
          </a:xfrm>
          <a:prstGeom prst="rect">
            <a:avLst/>
          </a:prstGeom>
          <a:noFill/>
          <a:ln/>
        </p:spPr>
        <p:txBody>
          <a:bodyPr wrap="square" lIns="0" tIns="0" rIns="0" bIns="0" rtlCol="0" anchor="ctr"/>
          <a:lstStyle/>
          <a:p>
            <a:pPr indent="0" marL="0">
              <a:buNone/>
            </a:pPr>
            <a:r>
              <a:rPr lang="en-US" sz="1000" dirty="0">
                <a:solidFill>
                  <a:srgbClr val="5C6B7A"/>
                </a:solidFill>
                <a:latin typeface="Calibri" pitchFamily="34" charset="0"/>
                <a:ea typeface="Calibri" pitchFamily="34" charset="-122"/>
                <a:cs typeface="Calibri" pitchFamily="34" charset="-120"/>
              </a:rPr>
              <a:t>NetSuite and peers</a:t>
            </a:r>
            <a:endParaRPr lang="en-US" sz="1000" dirty="0"/>
          </a:p>
        </p:txBody>
      </p:sp>
      <p:sp>
        <p:nvSpPr>
          <p:cNvPr id="15" name="Text 13"/>
          <p:cNvSpPr/>
          <p:nvPr/>
        </p:nvSpPr>
        <p:spPr>
          <a:xfrm>
            <a:off x="3383280" y="3520440"/>
            <a:ext cx="7863840" cy="749808"/>
          </a:xfrm>
          <a:prstGeom prst="rect">
            <a:avLst/>
          </a:prstGeom>
          <a:noFill/>
          <a:ln/>
        </p:spPr>
        <p:txBody>
          <a:bodyPr wrap="square" lIns="0" tIns="0" rIns="0" bIns="0" rtlCol="0" anchor="ctr"/>
          <a:lstStyle/>
          <a:p>
            <a:pPr indent="0" marL="0">
              <a:buNone/>
            </a:pPr>
            <a:r>
              <a:rPr lang="en-US" sz="1200" dirty="0">
                <a:solidFill>
                  <a:srgbClr val="23303D"/>
                </a:solidFill>
                <a:latin typeface="Calibri" pitchFamily="34" charset="0"/>
                <a:ea typeface="Calibri" pitchFamily="34" charset="-122"/>
                <a:cs typeface="Calibri" pitchFamily="34" charset="-120"/>
              </a:rPr>
              <a:t>Right answer for the 20% who are big enough. Too much system, and too much money, for the other 80%.</a:t>
            </a:r>
            <a:endParaRPr lang="en-US" sz="1200" dirty="0"/>
          </a:p>
        </p:txBody>
      </p:sp>
      <p:sp>
        <p:nvSpPr>
          <p:cNvPr id="16" name="Shape 14"/>
          <p:cNvSpPr/>
          <p:nvPr/>
        </p:nvSpPr>
        <p:spPr>
          <a:xfrm>
            <a:off x="640080" y="4389120"/>
            <a:ext cx="10881360" cy="749808"/>
          </a:xfrm>
          <a:prstGeom prst="roundRect">
            <a:avLst>
              <a:gd name="adj" fmla="val 7317"/>
            </a:avLst>
          </a:prstGeom>
          <a:solidFill>
            <a:srgbClr val="FFFFFF"/>
          </a:solidFill>
          <a:ln w="9525">
            <a:solidFill>
              <a:srgbClr val="D6DEE7"/>
            </a:solidFill>
            <a:prstDash val="solid"/>
          </a:ln>
        </p:spPr>
      </p:sp>
      <p:sp>
        <p:nvSpPr>
          <p:cNvPr id="17" name="Text 15"/>
          <p:cNvSpPr/>
          <p:nvPr/>
        </p:nvSpPr>
        <p:spPr>
          <a:xfrm>
            <a:off x="896112" y="4443984"/>
            <a:ext cx="2286000" cy="320040"/>
          </a:xfrm>
          <a:prstGeom prst="rect">
            <a:avLst/>
          </a:prstGeom>
          <a:noFill/>
          <a:ln/>
        </p:spPr>
        <p:txBody>
          <a:bodyPr wrap="square" lIns="0" tIns="0" rIns="0" bIns="0" rtlCol="0" anchor="ctr"/>
          <a:lstStyle/>
          <a:p>
            <a:pPr indent="0" marL="0">
              <a:buNone/>
            </a:pPr>
            <a:r>
              <a:rPr lang="en-US" sz="1300" b="1" dirty="0">
                <a:solidFill>
                  <a:srgbClr val="0F2942"/>
                </a:solidFill>
                <a:latin typeface="Calibri" pitchFamily="34" charset="0"/>
                <a:ea typeface="Calibri" pitchFamily="34" charset="-122"/>
                <a:cs typeface="Calibri" pitchFamily="34" charset="-120"/>
              </a:rPr>
              <a:t>Generic AI consultancies</a:t>
            </a:r>
            <a:endParaRPr lang="en-US" sz="1300" dirty="0"/>
          </a:p>
        </p:txBody>
      </p:sp>
      <p:sp>
        <p:nvSpPr>
          <p:cNvPr id="18" name="Text 16"/>
          <p:cNvSpPr/>
          <p:nvPr/>
        </p:nvSpPr>
        <p:spPr>
          <a:xfrm>
            <a:off x="896112" y="4764024"/>
            <a:ext cx="2286000" cy="274320"/>
          </a:xfrm>
          <a:prstGeom prst="rect">
            <a:avLst/>
          </a:prstGeom>
          <a:noFill/>
          <a:ln/>
        </p:spPr>
        <p:txBody>
          <a:bodyPr wrap="square" lIns="0" tIns="0" rIns="0" bIns="0" rtlCol="0" anchor="ctr"/>
          <a:lstStyle/>
          <a:p>
            <a:pPr indent="0" marL="0">
              <a:buNone/>
            </a:pPr>
            <a:r>
              <a:rPr lang="en-US" sz="1000" dirty="0">
                <a:solidFill>
                  <a:srgbClr val="5C6B7A"/>
                </a:solidFill>
                <a:latin typeface="Calibri" pitchFamily="34" charset="0"/>
                <a:ea typeface="Calibri" pitchFamily="34" charset="-122"/>
                <a:cs typeface="Calibri" pitchFamily="34" charset="-120"/>
              </a:rPr>
              <a:t>Everyone, right now</a:t>
            </a:r>
            <a:endParaRPr lang="en-US" sz="1000" dirty="0"/>
          </a:p>
        </p:txBody>
      </p:sp>
      <p:sp>
        <p:nvSpPr>
          <p:cNvPr id="19" name="Text 17"/>
          <p:cNvSpPr/>
          <p:nvPr/>
        </p:nvSpPr>
        <p:spPr>
          <a:xfrm>
            <a:off x="3383280" y="4389120"/>
            <a:ext cx="7863840" cy="749808"/>
          </a:xfrm>
          <a:prstGeom prst="rect">
            <a:avLst/>
          </a:prstGeom>
          <a:noFill/>
          <a:ln/>
        </p:spPr>
        <p:txBody>
          <a:bodyPr wrap="square" lIns="0" tIns="0" rIns="0" bIns="0" rtlCol="0" anchor="ctr"/>
          <a:lstStyle/>
          <a:p>
            <a:pPr indent="0" marL="0">
              <a:buNone/>
            </a:pPr>
            <a:r>
              <a:rPr lang="en-US" sz="1200" dirty="0">
                <a:solidFill>
                  <a:srgbClr val="23303D"/>
                </a:solidFill>
                <a:latin typeface="Calibri" pitchFamily="34" charset="0"/>
                <a:ea typeface="Calibri" pitchFamily="34" charset="-122"/>
                <a:cs typeface="Calibri" pitchFamily="34" charset="-120"/>
              </a:rPr>
              <a:t>Selling the technology rather than a result. This buyer has stopped listening.</a:t>
            </a:r>
            <a:endParaRPr lang="en-US" sz="1200" dirty="0"/>
          </a:p>
        </p:txBody>
      </p:sp>
      <p:sp>
        <p:nvSpPr>
          <p:cNvPr id="20" name="Shape 18"/>
          <p:cNvSpPr/>
          <p:nvPr/>
        </p:nvSpPr>
        <p:spPr>
          <a:xfrm>
            <a:off x="640080" y="5349240"/>
            <a:ext cx="10881360" cy="868680"/>
          </a:xfrm>
          <a:prstGeom prst="roundRect">
            <a:avLst>
              <a:gd name="adj" fmla="val 8421"/>
            </a:avLst>
          </a:prstGeom>
          <a:solidFill>
            <a:srgbClr val="0F2942"/>
          </a:solidFill>
          <a:ln w="9525">
            <a:solidFill>
              <a:srgbClr val="0F2942"/>
            </a:solidFill>
            <a:prstDash val="solid"/>
          </a:ln>
        </p:spPr>
      </p:sp>
      <p:sp>
        <p:nvSpPr>
          <p:cNvPr id="21" name="Text 19"/>
          <p:cNvSpPr/>
          <p:nvPr/>
        </p:nvSpPr>
        <p:spPr>
          <a:xfrm>
            <a:off x="914400" y="5458968"/>
            <a:ext cx="1828800" cy="274320"/>
          </a:xfrm>
          <a:prstGeom prst="rect">
            <a:avLst/>
          </a:prstGeom>
          <a:noFill/>
          <a:ln/>
        </p:spPr>
        <p:txBody>
          <a:bodyPr wrap="square" lIns="0" tIns="0" rIns="0" bIns="0" rtlCol="0" anchor="ctr"/>
          <a:lstStyle/>
          <a:p>
            <a:pPr indent="0" marL="0">
              <a:buNone/>
            </a:pPr>
            <a:r>
              <a:rPr lang="en-US" sz="1250" b="1" dirty="0">
                <a:solidFill>
                  <a:srgbClr val="E8C79A"/>
                </a:solidFill>
                <a:latin typeface="Calibri" pitchFamily="34" charset="0"/>
                <a:ea typeface="Calibri" pitchFamily="34" charset="-122"/>
                <a:cs typeface="Calibri" pitchFamily="34" charset="-120"/>
              </a:rPr>
              <a:t>Our position</a:t>
            </a:r>
            <a:endParaRPr lang="en-US" sz="1250" dirty="0"/>
          </a:p>
        </p:txBody>
      </p:sp>
      <p:sp>
        <p:nvSpPr>
          <p:cNvPr id="22" name="Text 20"/>
          <p:cNvSpPr/>
          <p:nvPr/>
        </p:nvSpPr>
        <p:spPr>
          <a:xfrm>
            <a:off x="914400" y="5742432"/>
            <a:ext cx="10332720" cy="411480"/>
          </a:xfrm>
          <a:prstGeom prst="rect">
            <a:avLst/>
          </a:prstGeom>
          <a:noFill/>
          <a:ln/>
        </p:spPr>
        <p:txBody>
          <a:bodyPr wrap="square" lIns="0" tIns="0" rIns="0" bIns="0" rtlCol="0" anchor="ctr"/>
          <a:lstStyle/>
          <a:p>
            <a:pPr indent="0" marL="0">
              <a:buNone/>
            </a:pPr>
            <a:r>
              <a:rPr lang="en-US" sz="1300" dirty="0">
                <a:solidFill>
                  <a:srgbClr val="FFFFFF"/>
                </a:solidFill>
                <a:latin typeface="Calibri" pitchFamily="34" charset="0"/>
                <a:ea typeface="Calibri" pitchFamily="34" charset="-122"/>
                <a:cs typeface="Calibri" pitchFamily="34" charset="-120"/>
              </a:rPr>
              <a:t>We are not another system. We keep the systems they already have, make them work together, and stand behind a number.</a:t>
            </a:r>
            <a:endParaRPr lang="en-US" sz="1300" dirty="0"/>
          </a:p>
        </p:txBody>
      </p:sp>
      <p:sp>
        <p:nvSpPr>
          <p:cNvPr id="23" name="Text 21"/>
          <p:cNvSpPr/>
          <p:nvPr/>
        </p:nvSpPr>
        <p:spPr>
          <a:xfrm>
            <a:off x="640080" y="6400800"/>
            <a:ext cx="8686800" cy="274320"/>
          </a:xfrm>
          <a:prstGeom prst="rect">
            <a:avLst/>
          </a:prstGeom>
          <a:noFill/>
          <a:ln/>
        </p:spPr>
        <p:txBody>
          <a:bodyPr wrap="square" lIns="0" tIns="0" rIns="0" bIns="0" rtlCol="0" anchor="ctr"/>
          <a:lstStyle/>
          <a:p>
            <a:pPr indent="0" marL="0">
              <a:buNone/>
            </a:pPr>
            <a:r>
              <a:rPr lang="en-US" sz="900" dirty="0">
                <a:solidFill>
                  <a:srgbClr val="5C6B7A"/>
                </a:solidFill>
                <a:latin typeface="Calibri" pitchFamily="34" charset="0"/>
                <a:ea typeface="Calibri" pitchFamily="34" charset="-122"/>
                <a:cs typeface="Calibri" pitchFamily="34" charset="-120"/>
              </a:rPr>
              <a:t>Straw man v0.1 · for discussion only · not for circulation outside the group</a:t>
            </a:r>
            <a:endParaRPr lang="en-US" sz="900" dirty="0"/>
          </a:p>
        </p:txBody>
      </p:sp>
      <p:sp>
        <p:nvSpPr>
          <p:cNvPr id="24" name="Text 22"/>
          <p:cNvSpPr/>
          <p:nvPr/>
        </p:nvSpPr>
        <p:spPr>
          <a:xfrm>
            <a:off x="10972800" y="6400800"/>
            <a:ext cx="548640" cy="274320"/>
          </a:xfrm>
          <a:prstGeom prst="rect">
            <a:avLst/>
          </a:prstGeom>
          <a:noFill/>
          <a:ln/>
        </p:spPr>
        <p:txBody>
          <a:bodyPr wrap="square" lIns="0" tIns="0" rIns="0" bIns="0" rtlCol="0" anchor="ctr"/>
          <a:lstStyle/>
          <a:p>
            <a:pPr algn="r" indent="0" marL="0">
              <a:buNone/>
            </a:pPr>
            <a:r>
              <a:rPr lang="en-US" sz="900" dirty="0">
                <a:solidFill>
                  <a:srgbClr val="5C6B7A"/>
                </a:solidFill>
                <a:latin typeface="Calibri" pitchFamily="34" charset="0"/>
                <a:ea typeface="Calibri" pitchFamily="34" charset="-122"/>
                <a:cs typeface="Calibri" pitchFamily="34" charset="-120"/>
              </a:rPr>
              <a:t>10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56032"/>
          </a:xfrm>
          <a:prstGeom prst="rect">
            <a:avLst/>
          </a:prstGeom>
          <a:noFill/>
          <a:ln/>
        </p:spPr>
        <p:txBody>
          <a:bodyPr wrap="square" lIns="0" tIns="0" rIns="0" bIns="0" rtlCol="0" anchor="ctr"/>
          <a:lstStyle/>
          <a:p>
            <a:pPr indent="0" marL="0">
              <a:buNone/>
            </a:pPr>
            <a:r>
              <a:rPr lang="en-US" sz="1100" b="1" spc="200" kern="0" dirty="0">
                <a:solidFill>
                  <a:srgbClr val="B8762E"/>
                </a:solidFill>
                <a:latin typeface="Calibri" pitchFamily="34" charset="0"/>
                <a:ea typeface="Calibri" pitchFamily="34" charset="-122"/>
                <a:cs typeface="Calibri" pitchFamily="34" charset="-120"/>
              </a:rPr>
              <a:t>WHY US</a:t>
            </a:r>
            <a:endParaRPr lang="en-US" sz="1100" dirty="0"/>
          </a:p>
        </p:txBody>
      </p:sp>
      <p:sp>
        <p:nvSpPr>
          <p:cNvPr id="3" name="Text 1"/>
          <p:cNvSpPr/>
          <p:nvPr/>
        </p:nvSpPr>
        <p:spPr>
          <a:xfrm>
            <a:off x="640080" y="658368"/>
            <a:ext cx="10881360" cy="777240"/>
          </a:xfrm>
          <a:prstGeom prst="rect">
            <a:avLst/>
          </a:prstGeom>
          <a:noFill/>
          <a:ln/>
        </p:spPr>
        <p:txBody>
          <a:bodyPr wrap="square" lIns="0" tIns="0" rIns="0" bIns="0" rtlCol="0" anchor="t"/>
          <a:lstStyle/>
          <a:p>
            <a:pPr indent="0" marL="0">
              <a:buNone/>
            </a:pPr>
            <a:r>
              <a:rPr lang="en-US" sz="3400" b="1" dirty="0">
                <a:solidFill>
                  <a:srgbClr val="0F2942"/>
                </a:solidFill>
                <a:latin typeface="Cambria" pitchFamily="34" charset="0"/>
                <a:ea typeface="Cambria" pitchFamily="34" charset="-122"/>
                <a:cs typeface="Cambria" pitchFamily="34" charset="-120"/>
              </a:rPr>
              <a:t>We have already built the hard version of this</a:t>
            </a:r>
            <a:endParaRPr lang="en-US" sz="3400" dirty="0"/>
          </a:p>
        </p:txBody>
      </p:sp>
      <p:sp>
        <p:nvSpPr>
          <p:cNvPr id="4" name="Shape 2"/>
          <p:cNvSpPr/>
          <p:nvPr/>
        </p:nvSpPr>
        <p:spPr>
          <a:xfrm>
            <a:off x="640080" y="1828800"/>
            <a:ext cx="2560320" cy="2788920"/>
          </a:xfrm>
          <a:prstGeom prst="roundRect">
            <a:avLst>
              <a:gd name="adj" fmla="val 2857"/>
            </a:avLst>
          </a:prstGeom>
          <a:solidFill>
            <a:srgbClr val="FFFFFF"/>
          </a:solidFill>
          <a:ln w="9525">
            <a:solidFill>
              <a:srgbClr val="D6DEE7"/>
            </a:solidFill>
            <a:prstDash val="solid"/>
          </a:ln>
          <a:effectLst>
            <a:outerShdw sx="100000" sy="100000" kx="0" ky="0" algn="bl" rotWithShape="0" blurRad="101600" dist="508" dir="5400000">
              <a:srgbClr val="9AA7B4">
                <a:alpha val="12000"/>
              </a:srgbClr>
            </a:outerShdw>
          </a:effectLst>
        </p:spPr>
      </p:sp>
      <p:sp>
        <p:nvSpPr>
          <p:cNvPr id="5" name="Shape 3"/>
          <p:cNvSpPr/>
          <p:nvPr/>
        </p:nvSpPr>
        <p:spPr>
          <a:xfrm>
            <a:off x="1508760" y="2057400"/>
            <a:ext cx="822960" cy="822960"/>
          </a:xfrm>
          <a:prstGeom prst="ellipse">
            <a:avLst/>
          </a:prstGeom>
          <a:solidFill>
            <a:srgbClr val="0F2942"/>
          </a:solidFill>
          <a:ln w="12700">
            <a:solidFill>
              <a:srgbClr val="0F2942"/>
            </a:solidFill>
            <a:prstDash val="solid"/>
          </a:ln>
        </p:spPr>
      </p:sp>
      <p:sp>
        <p:nvSpPr>
          <p:cNvPr id="6" name="Text 4"/>
          <p:cNvSpPr/>
          <p:nvPr/>
        </p:nvSpPr>
        <p:spPr>
          <a:xfrm>
            <a:off x="1508760" y="2057400"/>
            <a:ext cx="822960" cy="822960"/>
          </a:xfrm>
          <a:prstGeom prst="rect">
            <a:avLst/>
          </a:prstGeom>
          <a:noFill/>
          <a:ln/>
        </p:spPr>
        <p:txBody>
          <a:bodyPr wrap="square" lIns="0" tIns="0" rIns="0" bIns="0" rtlCol="0" anchor="ctr"/>
          <a:lstStyle/>
          <a:p>
            <a:pPr algn="ctr" indent="0" marL="0">
              <a:buNone/>
            </a:pPr>
            <a:r>
              <a:rPr lang="en-US" sz="2000" b="1" dirty="0">
                <a:solidFill>
                  <a:srgbClr val="E8C79A"/>
                </a:solidFill>
                <a:latin typeface="Cambria" pitchFamily="34" charset="0"/>
                <a:ea typeface="Cambria" pitchFamily="34" charset="-122"/>
                <a:cs typeface="Cambria" pitchFamily="34" charset="-120"/>
              </a:rPr>
              <a:t>EH</a:t>
            </a:r>
            <a:endParaRPr lang="en-US" sz="2000" dirty="0"/>
          </a:p>
        </p:txBody>
      </p:sp>
      <p:sp>
        <p:nvSpPr>
          <p:cNvPr id="7" name="Text 5"/>
          <p:cNvSpPr/>
          <p:nvPr/>
        </p:nvSpPr>
        <p:spPr>
          <a:xfrm>
            <a:off x="822960" y="3017520"/>
            <a:ext cx="2194560" cy="502920"/>
          </a:xfrm>
          <a:prstGeom prst="rect">
            <a:avLst/>
          </a:prstGeom>
          <a:noFill/>
          <a:ln/>
        </p:spPr>
        <p:txBody>
          <a:bodyPr wrap="square" lIns="0" tIns="0" rIns="0" bIns="0" rtlCol="0" anchor="ctr"/>
          <a:lstStyle/>
          <a:p>
            <a:pPr algn="ctr" indent="0" marL="0">
              <a:buNone/>
            </a:pPr>
            <a:r>
              <a:rPr lang="en-US" sz="1350" b="1" dirty="0">
                <a:solidFill>
                  <a:srgbClr val="0F2942"/>
                </a:solidFill>
                <a:latin typeface="Calibri" pitchFamily="34" charset="0"/>
                <a:ea typeface="Calibri" pitchFamily="34" charset="-122"/>
                <a:cs typeface="Calibri" pitchFamily="34" charset="-120"/>
              </a:rPr>
              <a:t>Eduardo Haddad</a:t>
            </a:r>
            <a:endParaRPr lang="en-US" sz="1350" dirty="0"/>
          </a:p>
        </p:txBody>
      </p:sp>
      <p:sp>
        <p:nvSpPr>
          <p:cNvPr id="8" name="Text 6"/>
          <p:cNvSpPr/>
          <p:nvPr/>
        </p:nvSpPr>
        <p:spPr>
          <a:xfrm>
            <a:off x="841248" y="3520440"/>
            <a:ext cx="2157984" cy="960120"/>
          </a:xfrm>
          <a:prstGeom prst="rect">
            <a:avLst/>
          </a:prstGeom>
          <a:noFill/>
          <a:ln/>
        </p:spPr>
        <p:txBody>
          <a:bodyPr wrap="square" lIns="0" tIns="0" rIns="0" bIns="0" rtlCol="0" anchor="ctr"/>
          <a:lstStyle/>
          <a:p>
            <a:pPr indent="0" marL="0">
              <a:buNone/>
            </a:pPr>
            <a:r>
              <a:rPr lang="en-US" sz="1050" dirty="0">
                <a:solidFill>
                  <a:srgbClr val="23303D"/>
                </a:solidFill>
                <a:latin typeface="Calibri" pitchFamily="34" charset="0"/>
                <a:ea typeface="Calibri" pitchFamily="34" charset="-122"/>
                <a:cs typeface="Calibri" pitchFamily="34" charset="-120"/>
              </a:rPr>
              <a:t>Deloitte, HP, Google. ERP and finance transformation; brought AI into finance operations. Builds working systems hands-on.</a:t>
            </a:r>
            <a:endParaRPr lang="en-US" sz="1050" dirty="0"/>
          </a:p>
        </p:txBody>
      </p:sp>
      <p:sp>
        <p:nvSpPr>
          <p:cNvPr id="9" name="Shape 7"/>
          <p:cNvSpPr/>
          <p:nvPr/>
        </p:nvSpPr>
        <p:spPr>
          <a:xfrm>
            <a:off x="3401568" y="1828800"/>
            <a:ext cx="2560320" cy="2788920"/>
          </a:xfrm>
          <a:prstGeom prst="roundRect">
            <a:avLst>
              <a:gd name="adj" fmla="val 2857"/>
            </a:avLst>
          </a:prstGeom>
          <a:solidFill>
            <a:srgbClr val="FFFFFF"/>
          </a:solidFill>
          <a:ln w="9525">
            <a:solidFill>
              <a:srgbClr val="D6DEE7"/>
            </a:solidFill>
            <a:prstDash val="solid"/>
          </a:ln>
          <a:effectLst>
            <a:outerShdw sx="100000" sy="100000" kx="0" ky="0" algn="bl" rotWithShape="0" blurRad="101600" dist="508" dir="5400000">
              <a:srgbClr val="9AA7B4">
                <a:alpha val="12000"/>
              </a:srgbClr>
            </a:outerShdw>
          </a:effectLst>
        </p:spPr>
      </p:sp>
      <p:sp>
        <p:nvSpPr>
          <p:cNvPr id="10" name="Shape 8"/>
          <p:cNvSpPr/>
          <p:nvPr/>
        </p:nvSpPr>
        <p:spPr>
          <a:xfrm>
            <a:off x="4270248" y="2057400"/>
            <a:ext cx="822960" cy="822960"/>
          </a:xfrm>
          <a:prstGeom prst="ellipse">
            <a:avLst/>
          </a:prstGeom>
          <a:solidFill>
            <a:srgbClr val="0F2942"/>
          </a:solidFill>
          <a:ln w="12700">
            <a:solidFill>
              <a:srgbClr val="0F2942"/>
            </a:solidFill>
            <a:prstDash val="solid"/>
          </a:ln>
        </p:spPr>
      </p:sp>
      <p:sp>
        <p:nvSpPr>
          <p:cNvPr id="11" name="Text 9"/>
          <p:cNvSpPr/>
          <p:nvPr/>
        </p:nvSpPr>
        <p:spPr>
          <a:xfrm>
            <a:off x="4270248" y="2057400"/>
            <a:ext cx="822960" cy="822960"/>
          </a:xfrm>
          <a:prstGeom prst="rect">
            <a:avLst/>
          </a:prstGeom>
          <a:noFill/>
          <a:ln/>
        </p:spPr>
        <p:txBody>
          <a:bodyPr wrap="square" lIns="0" tIns="0" rIns="0" bIns="0" rtlCol="0" anchor="ctr"/>
          <a:lstStyle/>
          <a:p>
            <a:pPr algn="ctr" indent="0" marL="0">
              <a:buNone/>
            </a:pPr>
            <a:r>
              <a:rPr lang="en-US" sz="2000" b="1" dirty="0">
                <a:solidFill>
                  <a:srgbClr val="E8C79A"/>
                </a:solidFill>
                <a:latin typeface="Cambria" pitchFamily="34" charset="0"/>
                <a:ea typeface="Cambria" pitchFamily="34" charset="-122"/>
                <a:cs typeface="Cambria" pitchFamily="34" charset="-120"/>
              </a:rPr>
              <a:t>DV</a:t>
            </a:r>
            <a:endParaRPr lang="en-US" sz="2000" dirty="0"/>
          </a:p>
        </p:txBody>
      </p:sp>
      <p:sp>
        <p:nvSpPr>
          <p:cNvPr id="12" name="Text 10"/>
          <p:cNvSpPr/>
          <p:nvPr/>
        </p:nvSpPr>
        <p:spPr>
          <a:xfrm>
            <a:off x="3584448" y="3017520"/>
            <a:ext cx="2194560" cy="502920"/>
          </a:xfrm>
          <a:prstGeom prst="rect">
            <a:avLst/>
          </a:prstGeom>
          <a:noFill/>
          <a:ln/>
        </p:spPr>
        <p:txBody>
          <a:bodyPr wrap="square" lIns="0" tIns="0" rIns="0" bIns="0" rtlCol="0" anchor="ctr"/>
          <a:lstStyle/>
          <a:p>
            <a:pPr algn="ctr" indent="0" marL="0">
              <a:buNone/>
            </a:pPr>
            <a:r>
              <a:rPr lang="en-US" sz="1350" b="1" dirty="0">
                <a:solidFill>
                  <a:srgbClr val="0F2942"/>
                </a:solidFill>
                <a:latin typeface="Calibri" pitchFamily="34" charset="0"/>
                <a:ea typeface="Calibri" pitchFamily="34" charset="-122"/>
                <a:cs typeface="Calibri" pitchFamily="34" charset="-120"/>
              </a:rPr>
              <a:t>Dirk van der Merwe</a:t>
            </a:r>
            <a:endParaRPr lang="en-US" sz="1350" dirty="0"/>
          </a:p>
        </p:txBody>
      </p:sp>
      <p:sp>
        <p:nvSpPr>
          <p:cNvPr id="13" name="Text 11"/>
          <p:cNvSpPr/>
          <p:nvPr/>
        </p:nvSpPr>
        <p:spPr>
          <a:xfrm>
            <a:off x="3602736" y="3520440"/>
            <a:ext cx="2157984" cy="960120"/>
          </a:xfrm>
          <a:prstGeom prst="rect">
            <a:avLst/>
          </a:prstGeom>
          <a:noFill/>
          <a:ln/>
        </p:spPr>
        <p:txBody>
          <a:bodyPr wrap="square" lIns="0" tIns="0" rIns="0" bIns="0" rtlCol="0" anchor="ctr"/>
          <a:lstStyle/>
          <a:p>
            <a:pPr indent="0" marL="0">
              <a:buNone/>
            </a:pPr>
            <a:r>
              <a:rPr lang="en-US" sz="1050" dirty="0">
                <a:solidFill>
                  <a:srgbClr val="23303D"/>
                </a:solidFill>
                <a:latin typeface="Calibri" pitchFamily="34" charset="0"/>
                <a:ea typeface="Calibri" pitchFamily="34" charset="-122"/>
                <a:cs typeface="Calibri" pitchFamily="34" charset="-120"/>
              </a:rPr>
              <a:t>Accenture. Large ERP programme design and delivery. Was a small business operator himself — knows how this buyer decides.</a:t>
            </a:r>
            <a:endParaRPr lang="en-US" sz="1050" dirty="0"/>
          </a:p>
        </p:txBody>
      </p:sp>
      <p:sp>
        <p:nvSpPr>
          <p:cNvPr id="14" name="Shape 12"/>
          <p:cNvSpPr/>
          <p:nvPr/>
        </p:nvSpPr>
        <p:spPr>
          <a:xfrm>
            <a:off x="6163056" y="1828800"/>
            <a:ext cx="2560320" cy="2788920"/>
          </a:xfrm>
          <a:prstGeom prst="roundRect">
            <a:avLst>
              <a:gd name="adj" fmla="val 2857"/>
            </a:avLst>
          </a:prstGeom>
          <a:solidFill>
            <a:srgbClr val="FFFFFF"/>
          </a:solidFill>
          <a:ln w="9525">
            <a:solidFill>
              <a:srgbClr val="D6DEE7"/>
            </a:solidFill>
            <a:prstDash val="solid"/>
          </a:ln>
          <a:effectLst>
            <a:outerShdw sx="100000" sy="100000" kx="0" ky="0" algn="bl" rotWithShape="0" blurRad="101600" dist="508" dir="5400000">
              <a:srgbClr val="9AA7B4">
                <a:alpha val="12000"/>
              </a:srgbClr>
            </a:outerShdw>
          </a:effectLst>
        </p:spPr>
      </p:sp>
      <p:sp>
        <p:nvSpPr>
          <p:cNvPr id="15" name="Shape 13"/>
          <p:cNvSpPr/>
          <p:nvPr/>
        </p:nvSpPr>
        <p:spPr>
          <a:xfrm>
            <a:off x="7031736" y="2057400"/>
            <a:ext cx="822960" cy="822960"/>
          </a:xfrm>
          <a:prstGeom prst="ellipse">
            <a:avLst/>
          </a:prstGeom>
          <a:solidFill>
            <a:srgbClr val="0F2942"/>
          </a:solidFill>
          <a:ln w="12700">
            <a:solidFill>
              <a:srgbClr val="0F2942"/>
            </a:solidFill>
            <a:prstDash val="solid"/>
          </a:ln>
        </p:spPr>
      </p:sp>
      <p:sp>
        <p:nvSpPr>
          <p:cNvPr id="16" name="Text 14"/>
          <p:cNvSpPr/>
          <p:nvPr/>
        </p:nvSpPr>
        <p:spPr>
          <a:xfrm>
            <a:off x="7031736" y="2057400"/>
            <a:ext cx="822960" cy="822960"/>
          </a:xfrm>
          <a:prstGeom prst="rect">
            <a:avLst/>
          </a:prstGeom>
          <a:noFill/>
          <a:ln/>
        </p:spPr>
        <p:txBody>
          <a:bodyPr wrap="square" lIns="0" tIns="0" rIns="0" bIns="0" rtlCol="0" anchor="ctr"/>
          <a:lstStyle/>
          <a:p>
            <a:pPr algn="ctr" indent="0" marL="0">
              <a:buNone/>
            </a:pPr>
            <a:r>
              <a:rPr lang="en-US" sz="2000" b="1" dirty="0">
                <a:solidFill>
                  <a:srgbClr val="E8C79A"/>
                </a:solidFill>
                <a:latin typeface="Cambria" pitchFamily="34" charset="0"/>
                <a:ea typeface="Cambria" pitchFamily="34" charset="-122"/>
                <a:cs typeface="Cambria" pitchFamily="34" charset="-120"/>
              </a:rPr>
              <a:t>AK</a:t>
            </a:r>
            <a:endParaRPr lang="en-US" sz="2000" dirty="0"/>
          </a:p>
        </p:txBody>
      </p:sp>
      <p:sp>
        <p:nvSpPr>
          <p:cNvPr id="17" name="Text 15"/>
          <p:cNvSpPr/>
          <p:nvPr/>
        </p:nvSpPr>
        <p:spPr>
          <a:xfrm>
            <a:off x="6345936" y="3017520"/>
            <a:ext cx="2194560" cy="502920"/>
          </a:xfrm>
          <a:prstGeom prst="rect">
            <a:avLst/>
          </a:prstGeom>
          <a:noFill/>
          <a:ln/>
        </p:spPr>
        <p:txBody>
          <a:bodyPr wrap="square" lIns="0" tIns="0" rIns="0" bIns="0" rtlCol="0" anchor="ctr"/>
          <a:lstStyle/>
          <a:p>
            <a:pPr algn="ctr" indent="0" marL="0">
              <a:buNone/>
            </a:pPr>
            <a:r>
              <a:rPr lang="en-US" sz="1350" b="1" dirty="0">
                <a:solidFill>
                  <a:srgbClr val="0F2942"/>
                </a:solidFill>
                <a:latin typeface="Calibri" pitchFamily="34" charset="0"/>
                <a:ea typeface="Calibri" pitchFamily="34" charset="-122"/>
                <a:cs typeface="Calibri" pitchFamily="34" charset="-120"/>
              </a:rPr>
              <a:t>Albert Kleynhans</a:t>
            </a:r>
            <a:endParaRPr lang="en-US" sz="1350" dirty="0"/>
          </a:p>
        </p:txBody>
      </p:sp>
      <p:sp>
        <p:nvSpPr>
          <p:cNvPr id="18" name="Text 16"/>
          <p:cNvSpPr/>
          <p:nvPr/>
        </p:nvSpPr>
        <p:spPr>
          <a:xfrm>
            <a:off x="6364224" y="3520440"/>
            <a:ext cx="2157984" cy="960120"/>
          </a:xfrm>
          <a:prstGeom prst="rect">
            <a:avLst/>
          </a:prstGeom>
          <a:noFill/>
          <a:ln/>
        </p:spPr>
        <p:txBody>
          <a:bodyPr wrap="square" lIns="0" tIns="0" rIns="0" bIns="0" rtlCol="0" anchor="ctr"/>
          <a:lstStyle/>
          <a:p>
            <a:pPr indent="0" marL="0">
              <a:buNone/>
            </a:pPr>
            <a:r>
              <a:rPr lang="en-US" sz="1050" dirty="0">
                <a:solidFill>
                  <a:srgbClr val="23303D"/>
                </a:solidFill>
                <a:latin typeface="Calibri" pitchFamily="34" charset="0"/>
                <a:ea typeface="Calibri" pitchFamily="34" charset="-122"/>
                <a:cs typeface="Calibri" pitchFamily="34" charset="-120"/>
              </a:rPr>
              <a:t>Founded Accrete in 2008. Enterprise SAP and Oracle, then the lower mid-market on NetSuite. Holds the client relationships.</a:t>
            </a:r>
            <a:endParaRPr lang="en-US" sz="1050" dirty="0"/>
          </a:p>
        </p:txBody>
      </p:sp>
      <p:sp>
        <p:nvSpPr>
          <p:cNvPr id="19" name="Shape 17"/>
          <p:cNvSpPr/>
          <p:nvPr/>
        </p:nvSpPr>
        <p:spPr>
          <a:xfrm>
            <a:off x="8924544" y="1828800"/>
            <a:ext cx="2560320" cy="2788920"/>
          </a:xfrm>
          <a:prstGeom prst="roundRect">
            <a:avLst>
              <a:gd name="adj" fmla="val 2857"/>
            </a:avLst>
          </a:prstGeom>
          <a:solidFill>
            <a:srgbClr val="FFFFFF"/>
          </a:solidFill>
          <a:ln w="9525">
            <a:solidFill>
              <a:srgbClr val="D6DEE7"/>
            </a:solidFill>
            <a:prstDash val="solid"/>
          </a:ln>
          <a:effectLst>
            <a:outerShdw sx="100000" sy="100000" kx="0" ky="0" algn="bl" rotWithShape="0" blurRad="101600" dist="508" dir="5400000">
              <a:srgbClr val="9AA7B4">
                <a:alpha val="12000"/>
              </a:srgbClr>
            </a:outerShdw>
          </a:effectLst>
        </p:spPr>
      </p:sp>
      <p:sp>
        <p:nvSpPr>
          <p:cNvPr id="20" name="Shape 18"/>
          <p:cNvSpPr/>
          <p:nvPr/>
        </p:nvSpPr>
        <p:spPr>
          <a:xfrm>
            <a:off x="9793224" y="2057400"/>
            <a:ext cx="822960" cy="822960"/>
          </a:xfrm>
          <a:prstGeom prst="ellipse">
            <a:avLst/>
          </a:prstGeom>
          <a:solidFill>
            <a:srgbClr val="0F2942"/>
          </a:solidFill>
          <a:ln w="12700">
            <a:solidFill>
              <a:srgbClr val="0F2942"/>
            </a:solidFill>
            <a:prstDash val="solid"/>
          </a:ln>
        </p:spPr>
      </p:sp>
      <p:sp>
        <p:nvSpPr>
          <p:cNvPr id="21" name="Text 19"/>
          <p:cNvSpPr/>
          <p:nvPr/>
        </p:nvSpPr>
        <p:spPr>
          <a:xfrm>
            <a:off x="9793224" y="2057400"/>
            <a:ext cx="822960" cy="822960"/>
          </a:xfrm>
          <a:prstGeom prst="rect">
            <a:avLst/>
          </a:prstGeom>
          <a:noFill/>
          <a:ln/>
        </p:spPr>
        <p:txBody>
          <a:bodyPr wrap="square" lIns="0" tIns="0" rIns="0" bIns="0" rtlCol="0" anchor="ctr"/>
          <a:lstStyle/>
          <a:p>
            <a:pPr algn="ctr" indent="0" marL="0">
              <a:buNone/>
            </a:pPr>
            <a:r>
              <a:rPr lang="en-US" sz="2000" b="1" dirty="0">
                <a:solidFill>
                  <a:srgbClr val="E8C79A"/>
                </a:solidFill>
                <a:latin typeface="Cambria" pitchFamily="34" charset="0"/>
                <a:ea typeface="Cambria" pitchFamily="34" charset="-122"/>
                <a:cs typeface="Cambria" pitchFamily="34" charset="-120"/>
              </a:rPr>
              <a:t>GB</a:t>
            </a:r>
            <a:endParaRPr lang="en-US" sz="2000" dirty="0"/>
          </a:p>
        </p:txBody>
      </p:sp>
      <p:sp>
        <p:nvSpPr>
          <p:cNvPr id="22" name="Text 20"/>
          <p:cNvSpPr/>
          <p:nvPr/>
        </p:nvSpPr>
        <p:spPr>
          <a:xfrm>
            <a:off x="9107424" y="3017520"/>
            <a:ext cx="2194560" cy="502920"/>
          </a:xfrm>
          <a:prstGeom prst="rect">
            <a:avLst/>
          </a:prstGeom>
          <a:noFill/>
          <a:ln/>
        </p:spPr>
        <p:txBody>
          <a:bodyPr wrap="square" lIns="0" tIns="0" rIns="0" bIns="0" rtlCol="0" anchor="ctr"/>
          <a:lstStyle/>
          <a:p>
            <a:pPr algn="ctr" indent="0" marL="0">
              <a:buNone/>
            </a:pPr>
            <a:r>
              <a:rPr lang="en-US" sz="1350" b="1" dirty="0">
                <a:solidFill>
                  <a:srgbClr val="0F2942"/>
                </a:solidFill>
                <a:latin typeface="Calibri" pitchFamily="34" charset="0"/>
                <a:ea typeface="Calibri" pitchFamily="34" charset="-122"/>
                <a:cs typeface="Calibri" pitchFamily="34" charset="-120"/>
              </a:rPr>
              <a:t>Gus Byleveld</a:t>
            </a:r>
            <a:endParaRPr lang="en-US" sz="1350" dirty="0"/>
          </a:p>
        </p:txBody>
      </p:sp>
      <p:sp>
        <p:nvSpPr>
          <p:cNvPr id="23" name="Text 21"/>
          <p:cNvSpPr/>
          <p:nvPr/>
        </p:nvSpPr>
        <p:spPr>
          <a:xfrm>
            <a:off x="9125712" y="3520440"/>
            <a:ext cx="2157984" cy="960120"/>
          </a:xfrm>
          <a:prstGeom prst="rect">
            <a:avLst/>
          </a:prstGeom>
          <a:noFill/>
          <a:ln/>
        </p:spPr>
        <p:txBody>
          <a:bodyPr wrap="square" lIns="0" tIns="0" rIns="0" bIns="0" rtlCol="0" anchor="ctr"/>
          <a:lstStyle/>
          <a:p>
            <a:pPr indent="0" marL="0">
              <a:buNone/>
            </a:pPr>
            <a:r>
              <a:rPr lang="en-US" sz="1050" dirty="0">
                <a:solidFill>
                  <a:srgbClr val="23303D"/>
                </a:solidFill>
                <a:latin typeface="Calibri" pitchFamily="34" charset="0"/>
                <a:ea typeface="Calibri" pitchFamily="34" charset="-122"/>
                <a:cs typeface="Calibri" pitchFamily="34" charset="-120"/>
              </a:rPr>
              <a:t>Architect, then pre-sales at Bentley Systems, then revenue operator and fractional CRO. Completing an AI MBA.</a:t>
            </a:r>
            <a:endParaRPr lang="en-US" sz="1050" dirty="0"/>
          </a:p>
        </p:txBody>
      </p:sp>
      <p:sp>
        <p:nvSpPr>
          <p:cNvPr id="24" name="Shape 22"/>
          <p:cNvSpPr/>
          <p:nvPr/>
        </p:nvSpPr>
        <p:spPr>
          <a:xfrm>
            <a:off x="640080" y="4892040"/>
            <a:ext cx="10881360" cy="1234440"/>
          </a:xfrm>
          <a:prstGeom prst="roundRect">
            <a:avLst>
              <a:gd name="adj" fmla="val 5926"/>
            </a:avLst>
          </a:prstGeom>
          <a:solidFill>
            <a:srgbClr val="E8EEF5"/>
          </a:solidFill>
          <a:ln w="9525">
            <a:solidFill>
              <a:srgbClr val="D6DEE7"/>
            </a:solidFill>
            <a:prstDash val="solid"/>
          </a:ln>
        </p:spPr>
      </p:sp>
      <p:sp>
        <p:nvSpPr>
          <p:cNvPr id="25" name="Text 23"/>
          <p:cNvSpPr/>
          <p:nvPr/>
        </p:nvSpPr>
        <p:spPr>
          <a:xfrm>
            <a:off x="932688" y="5010912"/>
            <a:ext cx="5486400" cy="292608"/>
          </a:xfrm>
          <a:prstGeom prst="rect">
            <a:avLst/>
          </a:prstGeom>
          <a:noFill/>
          <a:ln/>
        </p:spPr>
        <p:txBody>
          <a:bodyPr wrap="square" lIns="0" tIns="0" rIns="0" bIns="0" rtlCol="0" anchor="ctr"/>
          <a:lstStyle/>
          <a:p>
            <a:pPr indent="0" marL="0">
              <a:buNone/>
            </a:pPr>
            <a:r>
              <a:rPr lang="en-US" sz="1300" b="1" dirty="0">
                <a:solidFill>
                  <a:srgbClr val="0F2942"/>
                </a:solidFill>
                <a:latin typeface="Calibri" pitchFamily="34" charset="0"/>
                <a:ea typeface="Calibri" pitchFamily="34" charset="-122"/>
                <a:cs typeface="Calibri" pitchFamily="34" charset="-120"/>
              </a:rPr>
              <a:t>What is genuinely unusual here</a:t>
            </a:r>
            <a:endParaRPr lang="en-US" sz="1300" dirty="0"/>
          </a:p>
        </p:txBody>
      </p:sp>
      <p:sp>
        <p:nvSpPr>
          <p:cNvPr id="26" name="Text 24"/>
          <p:cNvSpPr/>
          <p:nvPr/>
        </p:nvSpPr>
        <p:spPr>
          <a:xfrm>
            <a:off x="932688" y="5321808"/>
            <a:ext cx="10287000" cy="685800"/>
          </a:xfrm>
          <a:prstGeom prst="rect">
            <a:avLst/>
          </a:prstGeom>
          <a:noFill/>
          <a:ln/>
        </p:spPr>
        <p:txBody>
          <a:bodyPr wrap="square" lIns="0" tIns="0" rIns="0" bIns="0" rtlCol="0" anchor="ctr"/>
          <a:lstStyle/>
          <a:p>
            <a:pPr indent="0" marL="0">
              <a:buNone/>
            </a:pPr>
            <a:r>
              <a:rPr lang="en-US" sz="1200" dirty="0">
                <a:solidFill>
                  <a:srgbClr val="23303D"/>
                </a:solidFill>
                <a:latin typeface="Calibri" pitchFamily="34" charset="0"/>
                <a:ea typeface="Calibri" pitchFamily="34" charset="-122"/>
                <a:cs typeface="Calibri" pitchFamily="34" charset="-120"/>
              </a:rPr>
              <a:t>Most early ventures are three people who all do the same thing. This one has enterprise delivery, an existing client base in the target trades, revenue operations, and someone who can build. Between us we have already done, at hundred-million-dollar scale, exactly what these businesses need at a hundredth of it.</a:t>
            </a:r>
            <a:endParaRPr lang="en-US" sz="1200" dirty="0"/>
          </a:p>
        </p:txBody>
      </p:sp>
      <p:sp>
        <p:nvSpPr>
          <p:cNvPr id="27" name="Text 25"/>
          <p:cNvSpPr/>
          <p:nvPr/>
        </p:nvSpPr>
        <p:spPr>
          <a:xfrm>
            <a:off x="640080" y="6400800"/>
            <a:ext cx="8686800" cy="274320"/>
          </a:xfrm>
          <a:prstGeom prst="rect">
            <a:avLst/>
          </a:prstGeom>
          <a:noFill/>
          <a:ln/>
        </p:spPr>
        <p:txBody>
          <a:bodyPr wrap="square" lIns="0" tIns="0" rIns="0" bIns="0" rtlCol="0" anchor="ctr"/>
          <a:lstStyle/>
          <a:p>
            <a:pPr indent="0" marL="0">
              <a:buNone/>
            </a:pPr>
            <a:r>
              <a:rPr lang="en-US" sz="900" dirty="0">
                <a:solidFill>
                  <a:srgbClr val="5C6B7A"/>
                </a:solidFill>
                <a:latin typeface="Calibri" pitchFamily="34" charset="0"/>
                <a:ea typeface="Calibri" pitchFamily="34" charset="-122"/>
                <a:cs typeface="Calibri" pitchFamily="34" charset="-120"/>
              </a:rPr>
              <a:t>Straw man v0.1 · for discussion only · not for circulation outside the group</a:t>
            </a:r>
            <a:endParaRPr lang="en-US" sz="900" dirty="0"/>
          </a:p>
        </p:txBody>
      </p:sp>
      <p:sp>
        <p:nvSpPr>
          <p:cNvPr id="28" name="Text 26"/>
          <p:cNvSpPr/>
          <p:nvPr/>
        </p:nvSpPr>
        <p:spPr>
          <a:xfrm>
            <a:off x="10972800" y="6400800"/>
            <a:ext cx="548640" cy="274320"/>
          </a:xfrm>
          <a:prstGeom prst="rect">
            <a:avLst/>
          </a:prstGeom>
          <a:noFill/>
          <a:ln/>
        </p:spPr>
        <p:txBody>
          <a:bodyPr wrap="square" lIns="0" tIns="0" rIns="0" bIns="0" rtlCol="0" anchor="ctr"/>
          <a:lstStyle/>
          <a:p>
            <a:pPr algn="r" indent="0" marL="0">
              <a:buNone/>
            </a:pPr>
            <a:r>
              <a:rPr lang="en-US" sz="900" dirty="0">
                <a:solidFill>
                  <a:srgbClr val="5C6B7A"/>
                </a:solidFill>
                <a:latin typeface="Calibri" pitchFamily="34" charset="0"/>
                <a:ea typeface="Calibri" pitchFamily="34" charset="-122"/>
                <a:cs typeface="Calibri" pitchFamily="34" charset="-120"/>
              </a:rPr>
              <a:t>11</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56032"/>
          </a:xfrm>
          <a:prstGeom prst="rect">
            <a:avLst/>
          </a:prstGeom>
          <a:noFill/>
          <a:ln/>
        </p:spPr>
        <p:txBody>
          <a:bodyPr wrap="square" lIns="0" tIns="0" rIns="0" bIns="0" rtlCol="0" anchor="ctr"/>
          <a:lstStyle/>
          <a:p>
            <a:pPr indent="0" marL="0">
              <a:buNone/>
            </a:pPr>
            <a:r>
              <a:rPr lang="en-US" sz="1100" b="1" spc="200" kern="0" dirty="0">
                <a:solidFill>
                  <a:srgbClr val="B8762E"/>
                </a:solidFill>
                <a:latin typeface="Calibri" pitchFamily="34" charset="0"/>
                <a:ea typeface="Calibri" pitchFamily="34" charset="-122"/>
                <a:cs typeface="Calibri" pitchFamily="34" charset="-120"/>
              </a:rPr>
              <a:t>THE PLAN</a:t>
            </a:r>
            <a:endParaRPr lang="en-US" sz="1100" dirty="0"/>
          </a:p>
        </p:txBody>
      </p:sp>
      <p:sp>
        <p:nvSpPr>
          <p:cNvPr id="3" name="Text 1"/>
          <p:cNvSpPr/>
          <p:nvPr/>
        </p:nvSpPr>
        <p:spPr>
          <a:xfrm>
            <a:off x="640080" y="658368"/>
            <a:ext cx="10881360" cy="777240"/>
          </a:xfrm>
          <a:prstGeom prst="rect">
            <a:avLst/>
          </a:prstGeom>
          <a:noFill/>
          <a:ln/>
        </p:spPr>
        <p:txBody>
          <a:bodyPr wrap="square" lIns="0" tIns="0" rIns="0" bIns="0" rtlCol="0" anchor="t"/>
          <a:lstStyle/>
          <a:p>
            <a:pPr indent="0" marL="0">
              <a:buNone/>
            </a:pPr>
            <a:r>
              <a:rPr lang="en-US" sz="3400" b="1" dirty="0">
                <a:solidFill>
                  <a:srgbClr val="0F2942"/>
                </a:solidFill>
                <a:latin typeface="Cambria" pitchFamily="34" charset="0"/>
                <a:ea typeface="Cambria" pitchFamily="34" charset="-122"/>
                <a:cs typeface="Cambria" pitchFamily="34" charset="-120"/>
              </a:rPr>
              <a:t>What we do next, and what would tell us to stop</a:t>
            </a:r>
            <a:endParaRPr lang="en-US" sz="3400" dirty="0"/>
          </a:p>
        </p:txBody>
      </p:sp>
      <p:sp>
        <p:nvSpPr>
          <p:cNvPr id="4" name="Shape 2"/>
          <p:cNvSpPr/>
          <p:nvPr/>
        </p:nvSpPr>
        <p:spPr>
          <a:xfrm>
            <a:off x="640080" y="1828800"/>
            <a:ext cx="2560320" cy="2651760"/>
          </a:xfrm>
          <a:prstGeom prst="roundRect">
            <a:avLst>
              <a:gd name="adj" fmla="val 2857"/>
            </a:avLst>
          </a:prstGeom>
          <a:solidFill>
            <a:srgbClr val="FFFFFF"/>
          </a:solidFill>
          <a:ln w="9525">
            <a:solidFill>
              <a:srgbClr val="D6DEE7"/>
            </a:solidFill>
            <a:prstDash val="solid"/>
          </a:ln>
          <a:effectLst>
            <a:outerShdw sx="100000" sy="100000" kx="0" ky="0" algn="bl" rotWithShape="0" blurRad="101600" dist="508" dir="5400000">
              <a:srgbClr val="9AA7B4">
                <a:alpha val="12000"/>
              </a:srgbClr>
            </a:outerShdw>
          </a:effectLst>
        </p:spPr>
      </p:sp>
      <p:sp>
        <p:nvSpPr>
          <p:cNvPr id="5" name="Shape 3"/>
          <p:cNvSpPr/>
          <p:nvPr/>
        </p:nvSpPr>
        <p:spPr>
          <a:xfrm>
            <a:off x="640080" y="1828800"/>
            <a:ext cx="2560320" cy="438912"/>
          </a:xfrm>
          <a:prstGeom prst="roundRect">
            <a:avLst>
              <a:gd name="adj" fmla="val 12500"/>
            </a:avLst>
          </a:prstGeom>
          <a:solidFill>
            <a:srgbClr val="B8762E"/>
          </a:solidFill>
          <a:ln w="12700">
            <a:solidFill>
              <a:srgbClr val="B8762E"/>
            </a:solidFill>
            <a:prstDash val="solid"/>
          </a:ln>
        </p:spPr>
      </p:sp>
      <p:sp>
        <p:nvSpPr>
          <p:cNvPr id="6" name="Text 4"/>
          <p:cNvSpPr/>
          <p:nvPr/>
        </p:nvSpPr>
        <p:spPr>
          <a:xfrm>
            <a:off x="640080" y="1828800"/>
            <a:ext cx="2560320" cy="438912"/>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Weeks 0–1</a:t>
            </a:r>
            <a:endParaRPr lang="en-US" sz="1200" dirty="0"/>
          </a:p>
        </p:txBody>
      </p:sp>
      <p:sp>
        <p:nvSpPr>
          <p:cNvPr id="7" name="Text 5"/>
          <p:cNvSpPr/>
          <p:nvPr/>
        </p:nvSpPr>
        <p:spPr>
          <a:xfrm>
            <a:off x="841248" y="2395728"/>
            <a:ext cx="2157984" cy="502920"/>
          </a:xfrm>
          <a:prstGeom prst="rect">
            <a:avLst/>
          </a:prstGeom>
          <a:noFill/>
          <a:ln/>
        </p:spPr>
        <p:txBody>
          <a:bodyPr wrap="square" lIns="0" tIns="0" rIns="0" bIns="0" rtlCol="0" anchor="ctr"/>
          <a:lstStyle/>
          <a:p>
            <a:pPr indent="0" marL="0">
              <a:buNone/>
            </a:pPr>
            <a:r>
              <a:rPr lang="en-US" sz="1400" b="1" dirty="0">
                <a:solidFill>
                  <a:srgbClr val="0F2942"/>
                </a:solidFill>
                <a:latin typeface="Calibri" pitchFamily="34" charset="0"/>
                <a:ea typeface="Calibri" pitchFamily="34" charset="-122"/>
                <a:cs typeface="Calibri" pitchFamily="34" charset="-120"/>
              </a:rPr>
              <a:t>Agree the language</a:t>
            </a:r>
            <a:endParaRPr lang="en-US" sz="1400" dirty="0"/>
          </a:p>
        </p:txBody>
      </p:sp>
      <p:sp>
        <p:nvSpPr>
          <p:cNvPr id="8" name="Text 6"/>
          <p:cNvSpPr/>
          <p:nvPr/>
        </p:nvSpPr>
        <p:spPr>
          <a:xfrm>
            <a:off x="841248" y="2926080"/>
            <a:ext cx="2157984" cy="1371600"/>
          </a:xfrm>
          <a:prstGeom prst="rect">
            <a:avLst/>
          </a:prstGeom>
          <a:noFill/>
          <a:ln/>
        </p:spPr>
        <p:txBody>
          <a:bodyPr wrap="square" lIns="0" tIns="0" rIns="0" bIns="0" rtlCol="0" anchor="ctr"/>
          <a:lstStyle/>
          <a:p>
            <a:pPr indent="0" marL="0">
              <a:buNone/>
            </a:pPr>
            <a:r>
              <a:rPr lang="en-US" sz="1100" dirty="0">
                <a:solidFill>
                  <a:srgbClr val="23303D"/>
                </a:solidFill>
                <a:latin typeface="Calibri" pitchFamily="34" charset="0"/>
                <a:ea typeface="Calibri" pitchFamily="34" charset="-122"/>
                <a:cs typeface="Calibri" pitchFamily="34" charset="-120"/>
              </a:rPr>
              <a:t>This deck, Dirk's framework, and a proposal for how the partnership is structured. Four people, one vocabulary.</a:t>
            </a:r>
            <a:endParaRPr lang="en-US" sz="1100" dirty="0"/>
          </a:p>
        </p:txBody>
      </p:sp>
      <p:sp>
        <p:nvSpPr>
          <p:cNvPr id="9" name="Shape 7"/>
          <p:cNvSpPr/>
          <p:nvPr/>
        </p:nvSpPr>
        <p:spPr>
          <a:xfrm>
            <a:off x="3401568" y="1828800"/>
            <a:ext cx="2560320" cy="2651760"/>
          </a:xfrm>
          <a:prstGeom prst="roundRect">
            <a:avLst>
              <a:gd name="adj" fmla="val 2857"/>
            </a:avLst>
          </a:prstGeom>
          <a:solidFill>
            <a:srgbClr val="FFFFFF"/>
          </a:solidFill>
          <a:ln w="9525">
            <a:solidFill>
              <a:srgbClr val="D6DEE7"/>
            </a:solidFill>
            <a:prstDash val="solid"/>
          </a:ln>
          <a:effectLst>
            <a:outerShdw sx="100000" sy="100000" kx="0" ky="0" algn="bl" rotWithShape="0" blurRad="101600" dist="508" dir="5400000">
              <a:srgbClr val="9AA7B4">
                <a:alpha val="12000"/>
              </a:srgbClr>
            </a:outerShdw>
          </a:effectLst>
        </p:spPr>
      </p:sp>
      <p:sp>
        <p:nvSpPr>
          <p:cNvPr id="10" name="Shape 8"/>
          <p:cNvSpPr/>
          <p:nvPr/>
        </p:nvSpPr>
        <p:spPr>
          <a:xfrm>
            <a:off x="3401568" y="1828800"/>
            <a:ext cx="2560320" cy="438912"/>
          </a:xfrm>
          <a:prstGeom prst="roundRect">
            <a:avLst>
              <a:gd name="adj" fmla="val 12500"/>
            </a:avLst>
          </a:prstGeom>
          <a:solidFill>
            <a:srgbClr val="B8762E"/>
          </a:solidFill>
          <a:ln w="12700">
            <a:solidFill>
              <a:srgbClr val="B8762E"/>
            </a:solidFill>
            <a:prstDash val="solid"/>
          </a:ln>
        </p:spPr>
      </p:sp>
      <p:sp>
        <p:nvSpPr>
          <p:cNvPr id="11" name="Text 9"/>
          <p:cNvSpPr/>
          <p:nvPr/>
        </p:nvSpPr>
        <p:spPr>
          <a:xfrm>
            <a:off x="3401568" y="1828800"/>
            <a:ext cx="2560320" cy="438912"/>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Weeks 1–4</a:t>
            </a:r>
            <a:endParaRPr lang="en-US" sz="1200" dirty="0"/>
          </a:p>
        </p:txBody>
      </p:sp>
      <p:sp>
        <p:nvSpPr>
          <p:cNvPr id="12" name="Text 10"/>
          <p:cNvSpPr/>
          <p:nvPr/>
        </p:nvSpPr>
        <p:spPr>
          <a:xfrm>
            <a:off x="3602736" y="2395728"/>
            <a:ext cx="2157984" cy="502920"/>
          </a:xfrm>
          <a:prstGeom prst="rect">
            <a:avLst/>
          </a:prstGeom>
          <a:noFill/>
          <a:ln/>
        </p:spPr>
        <p:txBody>
          <a:bodyPr wrap="square" lIns="0" tIns="0" rIns="0" bIns="0" rtlCol="0" anchor="ctr"/>
          <a:lstStyle/>
          <a:p>
            <a:pPr indent="0" marL="0">
              <a:buNone/>
            </a:pPr>
            <a:r>
              <a:rPr lang="en-US" sz="1400" b="1" dirty="0">
                <a:solidFill>
                  <a:srgbClr val="0F2942"/>
                </a:solidFill>
                <a:latin typeface="Calibri" pitchFamily="34" charset="0"/>
                <a:ea typeface="Calibri" pitchFamily="34" charset="-122"/>
                <a:cs typeface="Calibri" pitchFamily="34" charset="-120"/>
              </a:rPr>
              <a:t>Test market access</a:t>
            </a:r>
            <a:endParaRPr lang="en-US" sz="1400" dirty="0"/>
          </a:p>
        </p:txBody>
      </p:sp>
      <p:sp>
        <p:nvSpPr>
          <p:cNvPr id="13" name="Text 11"/>
          <p:cNvSpPr/>
          <p:nvPr/>
        </p:nvSpPr>
        <p:spPr>
          <a:xfrm>
            <a:off x="3602736" y="2926080"/>
            <a:ext cx="2157984" cy="1371600"/>
          </a:xfrm>
          <a:prstGeom prst="rect">
            <a:avLst/>
          </a:prstGeom>
          <a:noFill/>
          <a:ln/>
        </p:spPr>
        <p:txBody>
          <a:bodyPr wrap="square" lIns="0" tIns="0" rIns="0" bIns="0" rtlCol="0" anchor="ctr"/>
          <a:lstStyle/>
          <a:p>
            <a:pPr indent="0" marL="0">
              <a:buNone/>
            </a:pPr>
            <a:r>
              <a:rPr lang="en-US" sz="1100" dirty="0">
                <a:solidFill>
                  <a:srgbClr val="23303D"/>
                </a:solidFill>
                <a:latin typeface="Calibri" pitchFamily="34" charset="0"/>
                <a:ea typeface="Calibri" pitchFamily="34" charset="-122"/>
                <a:cs typeface="Calibri" pitchFamily="34" charset="-120"/>
              </a:rPr>
              <a:t>Put the hypothesis in writing and go and try it. Target: ten qualified owner conversations through a repeatable route.</a:t>
            </a:r>
            <a:endParaRPr lang="en-US" sz="1100" dirty="0"/>
          </a:p>
        </p:txBody>
      </p:sp>
      <p:sp>
        <p:nvSpPr>
          <p:cNvPr id="14" name="Shape 12"/>
          <p:cNvSpPr/>
          <p:nvPr/>
        </p:nvSpPr>
        <p:spPr>
          <a:xfrm>
            <a:off x="6163056" y="1828800"/>
            <a:ext cx="2560320" cy="2651760"/>
          </a:xfrm>
          <a:prstGeom prst="roundRect">
            <a:avLst>
              <a:gd name="adj" fmla="val 2857"/>
            </a:avLst>
          </a:prstGeom>
          <a:solidFill>
            <a:srgbClr val="FFFFFF"/>
          </a:solidFill>
          <a:ln w="9525">
            <a:solidFill>
              <a:srgbClr val="D6DEE7"/>
            </a:solidFill>
            <a:prstDash val="solid"/>
          </a:ln>
          <a:effectLst>
            <a:outerShdw sx="100000" sy="100000" kx="0" ky="0" algn="bl" rotWithShape="0" blurRad="101600" dist="508" dir="5400000">
              <a:srgbClr val="9AA7B4">
                <a:alpha val="12000"/>
              </a:srgbClr>
            </a:outerShdw>
          </a:effectLst>
        </p:spPr>
      </p:sp>
      <p:sp>
        <p:nvSpPr>
          <p:cNvPr id="15" name="Shape 13"/>
          <p:cNvSpPr/>
          <p:nvPr/>
        </p:nvSpPr>
        <p:spPr>
          <a:xfrm>
            <a:off x="6163056" y="1828800"/>
            <a:ext cx="2560320" cy="438912"/>
          </a:xfrm>
          <a:prstGeom prst="roundRect">
            <a:avLst>
              <a:gd name="adj" fmla="val 12500"/>
            </a:avLst>
          </a:prstGeom>
          <a:solidFill>
            <a:srgbClr val="B8762E"/>
          </a:solidFill>
          <a:ln w="12700">
            <a:solidFill>
              <a:srgbClr val="B8762E"/>
            </a:solidFill>
            <a:prstDash val="solid"/>
          </a:ln>
        </p:spPr>
      </p:sp>
      <p:sp>
        <p:nvSpPr>
          <p:cNvPr id="16" name="Text 14"/>
          <p:cNvSpPr/>
          <p:nvPr/>
        </p:nvSpPr>
        <p:spPr>
          <a:xfrm>
            <a:off x="6163056" y="1828800"/>
            <a:ext cx="2560320" cy="438912"/>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Weeks 2–8</a:t>
            </a:r>
            <a:endParaRPr lang="en-US" sz="1200" dirty="0"/>
          </a:p>
        </p:txBody>
      </p:sp>
      <p:sp>
        <p:nvSpPr>
          <p:cNvPr id="17" name="Text 15"/>
          <p:cNvSpPr/>
          <p:nvPr/>
        </p:nvSpPr>
        <p:spPr>
          <a:xfrm>
            <a:off x="6364224" y="2395728"/>
            <a:ext cx="2157984" cy="502920"/>
          </a:xfrm>
          <a:prstGeom prst="rect">
            <a:avLst/>
          </a:prstGeom>
          <a:noFill/>
          <a:ln/>
        </p:spPr>
        <p:txBody>
          <a:bodyPr wrap="square" lIns="0" tIns="0" rIns="0" bIns="0" rtlCol="0" anchor="ctr"/>
          <a:lstStyle/>
          <a:p>
            <a:pPr indent="0" marL="0">
              <a:buNone/>
            </a:pPr>
            <a:r>
              <a:rPr lang="en-US" sz="1400" b="1" dirty="0">
                <a:solidFill>
                  <a:srgbClr val="0F2942"/>
                </a:solidFill>
                <a:latin typeface="Calibri" pitchFamily="34" charset="0"/>
                <a:ea typeface="Calibri" pitchFamily="34" charset="-122"/>
                <a:cs typeface="Calibri" pitchFamily="34" charset="-120"/>
              </a:rPr>
              <a:t>Sell before we build</a:t>
            </a:r>
            <a:endParaRPr lang="en-US" sz="1400" dirty="0"/>
          </a:p>
        </p:txBody>
      </p:sp>
      <p:sp>
        <p:nvSpPr>
          <p:cNvPr id="18" name="Text 16"/>
          <p:cNvSpPr/>
          <p:nvPr/>
        </p:nvSpPr>
        <p:spPr>
          <a:xfrm>
            <a:off x="6364224" y="2926080"/>
            <a:ext cx="2157984" cy="1371600"/>
          </a:xfrm>
          <a:prstGeom prst="rect">
            <a:avLst/>
          </a:prstGeom>
          <a:noFill/>
          <a:ln/>
        </p:spPr>
        <p:txBody>
          <a:bodyPr wrap="square" lIns="0" tIns="0" rIns="0" bIns="0" rtlCol="0" anchor="ctr"/>
          <a:lstStyle/>
          <a:p>
            <a:pPr indent="0" marL="0">
              <a:buNone/>
            </a:pPr>
            <a:r>
              <a:rPr lang="en-US" sz="1100" dirty="0">
                <a:solidFill>
                  <a:srgbClr val="23303D"/>
                </a:solidFill>
                <a:latin typeface="Calibri" pitchFamily="34" charset="0"/>
                <a:ea typeface="Calibri" pitchFamily="34" charset="-122"/>
                <a:cs typeface="Calibri" pitchFamily="34" charset="-120"/>
              </a:rPr>
              <a:t>Describe the outcome, get a real yes from a real owner, then build the narrowest thing that delivers it.</a:t>
            </a:r>
            <a:endParaRPr lang="en-US" sz="1100" dirty="0"/>
          </a:p>
        </p:txBody>
      </p:sp>
      <p:sp>
        <p:nvSpPr>
          <p:cNvPr id="19" name="Shape 17"/>
          <p:cNvSpPr/>
          <p:nvPr/>
        </p:nvSpPr>
        <p:spPr>
          <a:xfrm>
            <a:off x="8924544" y="1828800"/>
            <a:ext cx="2560320" cy="2651760"/>
          </a:xfrm>
          <a:prstGeom prst="roundRect">
            <a:avLst>
              <a:gd name="adj" fmla="val 2857"/>
            </a:avLst>
          </a:prstGeom>
          <a:solidFill>
            <a:srgbClr val="FFFFFF"/>
          </a:solidFill>
          <a:ln w="9525">
            <a:solidFill>
              <a:srgbClr val="D6DEE7"/>
            </a:solidFill>
            <a:prstDash val="solid"/>
          </a:ln>
          <a:effectLst>
            <a:outerShdw sx="100000" sy="100000" kx="0" ky="0" algn="bl" rotWithShape="0" blurRad="101600" dist="508" dir="5400000">
              <a:srgbClr val="9AA7B4">
                <a:alpha val="12000"/>
              </a:srgbClr>
            </a:outerShdw>
          </a:effectLst>
        </p:spPr>
      </p:sp>
      <p:sp>
        <p:nvSpPr>
          <p:cNvPr id="20" name="Shape 18"/>
          <p:cNvSpPr/>
          <p:nvPr/>
        </p:nvSpPr>
        <p:spPr>
          <a:xfrm>
            <a:off x="8924544" y="1828800"/>
            <a:ext cx="2560320" cy="438912"/>
          </a:xfrm>
          <a:prstGeom prst="roundRect">
            <a:avLst>
              <a:gd name="adj" fmla="val 12500"/>
            </a:avLst>
          </a:prstGeom>
          <a:solidFill>
            <a:srgbClr val="B8762E"/>
          </a:solidFill>
          <a:ln w="12700">
            <a:solidFill>
              <a:srgbClr val="B8762E"/>
            </a:solidFill>
            <a:prstDash val="solid"/>
          </a:ln>
        </p:spPr>
      </p:sp>
      <p:sp>
        <p:nvSpPr>
          <p:cNvPr id="21" name="Text 19"/>
          <p:cNvSpPr/>
          <p:nvPr/>
        </p:nvSpPr>
        <p:spPr>
          <a:xfrm>
            <a:off x="8924544" y="1828800"/>
            <a:ext cx="2560320" cy="438912"/>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Weeks 8–12</a:t>
            </a:r>
            <a:endParaRPr lang="en-US" sz="1200" dirty="0"/>
          </a:p>
        </p:txBody>
      </p:sp>
      <p:sp>
        <p:nvSpPr>
          <p:cNvPr id="22" name="Text 20"/>
          <p:cNvSpPr/>
          <p:nvPr/>
        </p:nvSpPr>
        <p:spPr>
          <a:xfrm>
            <a:off x="9125712" y="2395728"/>
            <a:ext cx="2157984" cy="502920"/>
          </a:xfrm>
          <a:prstGeom prst="rect">
            <a:avLst/>
          </a:prstGeom>
          <a:noFill/>
          <a:ln/>
        </p:spPr>
        <p:txBody>
          <a:bodyPr wrap="square" lIns="0" tIns="0" rIns="0" bIns="0" rtlCol="0" anchor="ctr"/>
          <a:lstStyle/>
          <a:p>
            <a:pPr indent="0" marL="0">
              <a:buNone/>
            </a:pPr>
            <a:r>
              <a:rPr lang="en-US" sz="1400" b="1" dirty="0">
                <a:solidFill>
                  <a:srgbClr val="0F2942"/>
                </a:solidFill>
                <a:latin typeface="Calibri" pitchFamily="34" charset="0"/>
                <a:ea typeface="Calibri" pitchFamily="34" charset="-122"/>
                <a:cs typeface="Calibri" pitchFamily="34" charset="-120"/>
              </a:rPr>
              <a:t>Measure reuse</a:t>
            </a:r>
            <a:endParaRPr lang="en-US" sz="1400" dirty="0"/>
          </a:p>
        </p:txBody>
      </p:sp>
      <p:sp>
        <p:nvSpPr>
          <p:cNvPr id="23" name="Text 21"/>
          <p:cNvSpPr/>
          <p:nvPr/>
        </p:nvSpPr>
        <p:spPr>
          <a:xfrm>
            <a:off x="9125712" y="2926080"/>
            <a:ext cx="2157984" cy="1371600"/>
          </a:xfrm>
          <a:prstGeom prst="rect">
            <a:avLst/>
          </a:prstGeom>
          <a:noFill/>
          <a:ln/>
        </p:spPr>
        <p:txBody>
          <a:bodyPr wrap="square" lIns="0" tIns="0" rIns="0" bIns="0" rtlCol="0" anchor="ctr"/>
          <a:lstStyle/>
          <a:p>
            <a:pPr indent="0" marL="0">
              <a:buNone/>
            </a:pPr>
            <a:r>
              <a:rPr lang="en-US" sz="1100" dirty="0">
                <a:solidFill>
                  <a:srgbClr val="23303D"/>
                </a:solidFill>
                <a:latin typeface="Calibri" pitchFamily="34" charset="0"/>
                <a:ea typeface="Calibri" pitchFamily="34" charset="-122"/>
                <a:cs typeface="Calibri" pitchFamily="34" charset="-120"/>
              </a:rPr>
              <a:t>Deliver it, capture the runbook, and find out honestly what the second one would cost.</a:t>
            </a:r>
            <a:endParaRPr lang="en-US" sz="1100" dirty="0"/>
          </a:p>
        </p:txBody>
      </p:sp>
      <p:sp>
        <p:nvSpPr>
          <p:cNvPr id="24" name="Shape 22"/>
          <p:cNvSpPr/>
          <p:nvPr/>
        </p:nvSpPr>
        <p:spPr>
          <a:xfrm>
            <a:off x="640080" y="4754880"/>
            <a:ext cx="10881360" cy="1371600"/>
          </a:xfrm>
          <a:prstGeom prst="roundRect">
            <a:avLst>
              <a:gd name="adj" fmla="val 5333"/>
            </a:avLst>
          </a:prstGeom>
          <a:solidFill>
            <a:srgbClr val="0F2942"/>
          </a:solidFill>
          <a:ln w="9525">
            <a:solidFill>
              <a:srgbClr val="0F2942"/>
            </a:solidFill>
            <a:prstDash val="solid"/>
          </a:ln>
        </p:spPr>
      </p:sp>
      <p:sp>
        <p:nvSpPr>
          <p:cNvPr id="25" name="Text 23"/>
          <p:cNvSpPr/>
          <p:nvPr/>
        </p:nvSpPr>
        <p:spPr>
          <a:xfrm>
            <a:off x="932688" y="4873752"/>
            <a:ext cx="5486400" cy="292608"/>
          </a:xfrm>
          <a:prstGeom prst="rect">
            <a:avLst/>
          </a:prstGeom>
          <a:noFill/>
          <a:ln/>
        </p:spPr>
        <p:txBody>
          <a:bodyPr wrap="square" lIns="0" tIns="0" rIns="0" bIns="0" rtlCol="0" anchor="ctr"/>
          <a:lstStyle/>
          <a:p>
            <a:pPr indent="0" marL="0">
              <a:buNone/>
            </a:pPr>
            <a:r>
              <a:rPr lang="en-US" sz="1300" b="1" dirty="0">
                <a:solidFill>
                  <a:srgbClr val="E8C79A"/>
                </a:solidFill>
                <a:latin typeface="Calibri" pitchFamily="34" charset="0"/>
                <a:ea typeface="Calibri" pitchFamily="34" charset="-122"/>
                <a:cs typeface="Calibri" pitchFamily="34" charset="-120"/>
              </a:rPr>
              <a:t>The number the whole thing turns on</a:t>
            </a:r>
            <a:endParaRPr lang="en-US" sz="1300" dirty="0"/>
          </a:p>
        </p:txBody>
      </p:sp>
      <p:sp>
        <p:nvSpPr>
          <p:cNvPr id="26" name="Text 24"/>
          <p:cNvSpPr/>
          <p:nvPr/>
        </p:nvSpPr>
        <p:spPr>
          <a:xfrm>
            <a:off x="932688" y="5193792"/>
            <a:ext cx="10287000" cy="777240"/>
          </a:xfrm>
          <a:prstGeom prst="rect">
            <a:avLst/>
          </a:prstGeom>
          <a:noFill/>
          <a:ln/>
        </p:spPr>
        <p:txBody>
          <a:bodyPr wrap="square" lIns="0" tIns="0" rIns="0" bIns="0" rtlCol="0" anchor="ctr"/>
          <a:lstStyle/>
          <a:p>
            <a:pPr indent="0" marL="0">
              <a:buNone/>
            </a:pPr>
            <a:r>
              <a:rPr lang="en-US" sz="1250" dirty="0">
                <a:solidFill>
                  <a:srgbClr val="E4ECF4"/>
                </a:solidFill>
                <a:latin typeface="Calibri" pitchFamily="34" charset="0"/>
                <a:ea typeface="Calibri" pitchFamily="34" charset="-122"/>
                <a:cs typeface="Calibri" pitchFamily="34" charset="-120"/>
              </a:rPr>
              <a:t>If client two takes a third of the hours of client one, this compounds and we invest. If it takes the same, we have built a consultancy — a fine business, but a different one, and we should say so out loud rather than drift into it.</a:t>
            </a:r>
            <a:endParaRPr lang="en-US" sz="1250" dirty="0"/>
          </a:p>
        </p:txBody>
      </p:sp>
      <p:sp>
        <p:nvSpPr>
          <p:cNvPr id="27" name="Text 25"/>
          <p:cNvSpPr/>
          <p:nvPr/>
        </p:nvSpPr>
        <p:spPr>
          <a:xfrm>
            <a:off x="640080" y="6400800"/>
            <a:ext cx="8686800" cy="274320"/>
          </a:xfrm>
          <a:prstGeom prst="rect">
            <a:avLst/>
          </a:prstGeom>
          <a:noFill/>
          <a:ln/>
        </p:spPr>
        <p:txBody>
          <a:bodyPr wrap="square" lIns="0" tIns="0" rIns="0" bIns="0" rtlCol="0" anchor="ctr"/>
          <a:lstStyle/>
          <a:p>
            <a:pPr indent="0" marL="0">
              <a:buNone/>
            </a:pPr>
            <a:r>
              <a:rPr lang="en-US" sz="900" dirty="0">
                <a:solidFill>
                  <a:srgbClr val="5C6B7A"/>
                </a:solidFill>
                <a:latin typeface="Calibri" pitchFamily="34" charset="0"/>
                <a:ea typeface="Calibri" pitchFamily="34" charset="-122"/>
                <a:cs typeface="Calibri" pitchFamily="34" charset="-120"/>
              </a:rPr>
              <a:t>Straw man v0.1 · for discussion only · not for circulation outside the group</a:t>
            </a:r>
            <a:endParaRPr lang="en-US" sz="900" dirty="0"/>
          </a:p>
        </p:txBody>
      </p:sp>
      <p:sp>
        <p:nvSpPr>
          <p:cNvPr id="28" name="Text 26"/>
          <p:cNvSpPr/>
          <p:nvPr/>
        </p:nvSpPr>
        <p:spPr>
          <a:xfrm>
            <a:off x="10972800" y="6400800"/>
            <a:ext cx="548640" cy="274320"/>
          </a:xfrm>
          <a:prstGeom prst="rect">
            <a:avLst/>
          </a:prstGeom>
          <a:noFill/>
          <a:ln/>
        </p:spPr>
        <p:txBody>
          <a:bodyPr wrap="square" lIns="0" tIns="0" rIns="0" bIns="0" rtlCol="0" anchor="ctr"/>
          <a:lstStyle/>
          <a:p>
            <a:pPr algn="r" indent="0" marL="0">
              <a:buNone/>
            </a:pPr>
            <a:r>
              <a:rPr lang="en-US" sz="900" dirty="0">
                <a:solidFill>
                  <a:srgbClr val="5C6B7A"/>
                </a:solidFill>
                <a:latin typeface="Calibri" pitchFamily="34" charset="0"/>
                <a:ea typeface="Calibri" pitchFamily="34" charset="-122"/>
                <a:cs typeface="Calibri" pitchFamily="34" charset="-120"/>
              </a:rPr>
              <a:t>12</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F2942"/>
        </a:solidFill>
      </p:bgPr>
    </p:bg>
    <p:spTree>
      <p:nvGrpSpPr>
        <p:cNvPr id="1" name=""/>
        <p:cNvGrpSpPr/>
        <p:nvPr/>
      </p:nvGrpSpPr>
      <p:grpSpPr>
        <a:xfrm>
          <a:off x="0" y="0"/>
          <a:ext cx="0" cy="0"/>
          <a:chOff x="0" y="0"/>
          <a:chExt cx="0" cy="0"/>
        </a:xfrm>
      </p:grpSpPr>
      <p:sp>
        <p:nvSpPr>
          <p:cNvPr id="2" name="Shape 0"/>
          <p:cNvSpPr/>
          <p:nvPr/>
        </p:nvSpPr>
        <p:spPr>
          <a:xfrm>
            <a:off x="9692640" y="4206240"/>
            <a:ext cx="4754880" cy="4754880"/>
          </a:xfrm>
          <a:prstGeom prst="ellipse">
            <a:avLst/>
          </a:prstGeom>
          <a:solidFill>
            <a:srgbClr val="1B3E60"/>
          </a:solidFill>
          <a:ln/>
        </p:spPr>
      </p:sp>
      <p:sp>
        <p:nvSpPr>
          <p:cNvPr id="3" name="Text 1"/>
          <p:cNvSpPr/>
          <p:nvPr/>
        </p:nvSpPr>
        <p:spPr>
          <a:xfrm>
            <a:off x="640080" y="685800"/>
            <a:ext cx="7315200" cy="274320"/>
          </a:xfrm>
          <a:prstGeom prst="rect">
            <a:avLst/>
          </a:prstGeom>
          <a:noFill/>
          <a:ln/>
        </p:spPr>
        <p:txBody>
          <a:bodyPr wrap="square" lIns="0" tIns="0" rIns="0" bIns="0" rtlCol="0" anchor="ctr"/>
          <a:lstStyle/>
          <a:p>
            <a:pPr indent="0" marL="0">
              <a:buNone/>
            </a:pPr>
            <a:r>
              <a:rPr lang="en-US" sz="1100" b="1" spc="200" kern="0" dirty="0">
                <a:solidFill>
                  <a:srgbClr val="B8762E"/>
                </a:solidFill>
                <a:latin typeface="Calibri" pitchFamily="34" charset="0"/>
                <a:ea typeface="Calibri" pitchFamily="34" charset="-122"/>
                <a:cs typeface="Calibri" pitchFamily="34" charset="-120"/>
              </a:rPr>
              <a:t>STILL OPEN</a:t>
            </a:r>
            <a:endParaRPr lang="en-US" sz="1100" dirty="0"/>
          </a:p>
        </p:txBody>
      </p:sp>
      <p:sp>
        <p:nvSpPr>
          <p:cNvPr id="4" name="Text 2"/>
          <p:cNvSpPr/>
          <p:nvPr/>
        </p:nvSpPr>
        <p:spPr>
          <a:xfrm>
            <a:off x="640080" y="1051560"/>
            <a:ext cx="9144000" cy="640080"/>
          </a:xfrm>
          <a:prstGeom prst="rect">
            <a:avLst/>
          </a:prstGeom>
          <a:noFill/>
          <a:ln/>
        </p:spPr>
        <p:txBody>
          <a:bodyPr wrap="square" lIns="0" tIns="0" rIns="0" bIns="0" rtlCol="0" anchor="ctr"/>
          <a:lstStyle/>
          <a:p>
            <a:pPr indent="0" marL="0">
              <a:buNone/>
            </a:pPr>
            <a:r>
              <a:rPr lang="en-US" sz="3200" b="1" dirty="0">
                <a:solidFill>
                  <a:srgbClr val="FFFFFF"/>
                </a:solidFill>
                <a:latin typeface="Cambria" pitchFamily="34" charset="0"/>
                <a:ea typeface="Cambria" pitchFamily="34" charset="-122"/>
                <a:cs typeface="Cambria" pitchFamily="34" charset="-120"/>
              </a:rPr>
              <a:t>What this deck does not yet answer</a:t>
            </a:r>
            <a:endParaRPr lang="en-US" sz="3200" dirty="0"/>
          </a:p>
        </p:txBody>
      </p:sp>
      <p:sp>
        <p:nvSpPr>
          <p:cNvPr id="5" name="Text 3"/>
          <p:cNvSpPr/>
          <p:nvPr/>
        </p:nvSpPr>
        <p:spPr>
          <a:xfrm>
            <a:off x="640080" y="1783080"/>
            <a:ext cx="9601200" cy="320040"/>
          </a:xfrm>
          <a:prstGeom prst="rect">
            <a:avLst/>
          </a:prstGeom>
          <a:noFill/>
          <a:ln/>
        </p:spPr>
        <p:txBody>
          <a:bodyPr wrap="square" lIns="0" tIns="0" rIns="0" bIns="0" rtlCol="0" anchor="ctr"/>
          <a:lstStyle/>
          <a:p>
            <a:pPr indent="0" marL="0">
              <a:buNone/>
            </a:pPr>
            <a:r>
              <a:rPr lang="en-US" sz="1300" dirty="0">
                <a:solidFill>
                  <a:srgbClr val="9FB3C8"/>
                </a:solidFill>
                <a:latin typeface="Calibri" pitchFamily="34" charset="0"/>
                <a:ea typeface="Calibri" pitchFamily="34" charset="-122"/>
                <a:cs typeface="Calibri" pitchFamily="34" charset="-120"/>
              </a:rPr>
              <a:t>Deliberately listed rather than glossed. These are the decisions in front of the four of us.</a:t>
            </a:r>
            <a:endParaRPr lang="en-US" sz="1300" dirty="0"/>
          </a:p>
        </p:txBody>
      </p:sp>
      <p:sp>
        <p:nvSpPr>
          <p:cNvPr id="6" name="Shape 4"/>
          <p:cNvSpPr/>
          <p:nvPr/>
        </p:nvSpPr>
        <p:spPr>
          <a:xfrm>
            <a:off x="640080" y="2286000"/>
            <a:ext cx="365760" cy="365760"/>
          </a:xfrm>
          <a:prstGeom prst="ellipse">
            <a:avLst/>
          </a:prstGeom>
          <a:solidFill>
            <a:srgbClr val="B8762E"/>
          </a:solidFill>
          <a:ln w="12700">
            <a:solidFill>
              <a:srgbClr val="B8762E"/>
            </a:solidFill>
            <a:prstDash val="solid"/>
          </a:ln>
        </p:spPr>
      </p:sp>
      <p:sp>
        <p:nvSpPr>
          <p:cNvPr id="7" name="Text 5"/>
          <p:cNvSpPr/>
          <p:nvPr/>
        </p:nvSpPr>
        <p:spPr>
          <a:xfrm>
            <a:off x="640080" y="2286000"/>
            <a:ext cx="365760" cy="365760"/>
          </a:xfrm>
          <a:prstGeom prst="rect">
            <a:avLst/>
          </a:prstGeom>
          <a:noFill/>
          <a:ln/>
        </p:spPr>
        <p:txBody>
          <a:bodyPr wrap="square" lIns="0" tIns="0" rIns="0" bIns="0" rtlCol="0" anchor="ctr"/>
          <a:lstStyle/>
          <a:p>
            <a:pPr algn="ctr" indent="0" marL="0">
              <a:buNone/>
            </a:pPr>
            <a:r>
              <a:rPr lang="en-US" sz="1300" b="1" dirty="0">
                <a:solidFill>
                  <a:srgbClr val="0F2942"/>
                </a:solidFill>
                <a:latin typeface="Calibri" pitchFamily="34" charset="0"/>
                <a:ea typeface="Calibri" pitchFamily="34" charset="-122"/>
                <a:cs typeface="Calibri" pitchFamily="34" charset="-120"/>
              </a:rPr>
              <a:t>1</a:t>
            </a:r>
            <a:endParaRPr lang="en-US" sz="1300" dirty="0"/>
          </a:p>
        </p:txBody>
      </p:sp>
      <p:sp>
        <p:nvSpPr>
          <p:cNvPr id="8" name="Text 6"/>
          <p:cNvSpPr/>
          <p:nvPr/>
        </p:nvSpPr>
        <p:spPr>
          <a:xfrm>
            <a:off x="1188720" y="2249424"/>
            <a:ext cx="4114800" cy="320040"/>
          </a:xfrm>
          <a:prstGeom prst="rect">
            <a:avLst/>
          </a:prstGeom>
          <a:noFill/>
          <a:ln/>
        </p:spPr>
        <p:txBody>
          <a:bodyPr wrap="square" lIns="0" tIns="0" rIns="0" bIns="0" rtlCol="0" anchor="ctr"/>
          <a:lstStyle/>
          <a:p>
            <a:pPr indent="0" marL="0">
              <a:buNone/>
            </a:pPr>
            <a:r>
              <a:rPr lang="en-US" sz="1400" b="1" dirty="0">
                <a:solidFill>
                  <a:srgbClr val="E8C79A"/>
                </a:solidFill>
                <a:latin typeface="Calibri" pitchFamily="34" charset="0"/>
                <a:ea typeface="Calibri" pitchFamily="34" charset="-122"/>
                <a:cs typeface="Calibri" pitchFamily="34" charset="-120"/>
              </a:rPr>
              <a:t>What is the shape?</a:t>
            </a:r>
            <a:endParaRPr lang="en-US" sz="1400" dirty="0"/>
          </a:p>
        </p:txBody>
      </p:sp>
      <p:sp>
        <p:nvSpPr>
          <p:cNvPr id="9" name="Text 7"/>
          <p:cNvSpPr/>
          <p:nvPr/>
        </p:nvSpPr>
        <p:spPr>
          <a:xfrm>
            <a:off x="5394960" y="2249424"/>
            <a:ext cx="6309360" cy="502920"/>
          </a:xfrm>
          <a:prstGeom prst="rect">
            <a:avLst/>
          </a:prstGeom>
          <a:noFill/>
          <a:ln/>
        </p:spPr>
        <p:txBody>
          <a:bodyPr wrap="square" lIns="0" tIns="0" rIns="0" bIns="0" rtlCol="0" anchor="ctr"/>
          <a:lstStyle/>
          <a:p>
            <a:pPr indent="0" marL="0">
              <a:buNone/>
            </a:pPr>
            <a:r>
              <a:rPr lang="en-US" sz="1200" dirty="0">
                <a:solidFill>
                  <a:srgbClr val="D6E2EE"/>
                </a:solidFill>
                <a:latin typeface="Calibri" pitchFamily="34" charset="0"/>
                <a:ea typeface="Calibri" pitchFamily="34" charset="-122"/>
                <a:cs typeface="Calibri" pitchFamily="34" charset="-120"/>
              </a:rPr>
              <a:t>One company the four of us own, or a network of separate businesses that co-sell? Everything printed waits on this.</a:t>
            </a:r>
            <a:endParaRPr lang="en-US" sz="1200" dirty="0"/>
          </a:p>
        </p:txBody>
      </p:sp>
      <p:sp>
        <p:nvSpPr>
          <p:cNvPr id="10" name="Shape 8"/>
          <p:cNvSpPr/>
          <p:nvPr/>
        </p:nvSpPr>
        <p:spPr>
          <a:xfrm>
            <a:off x="640080" y="3044952"/>
            <a:ext cx="365760" cy="365760"/>
          </a:xfrm>
          <a:prstGeom prst="ellipse">
            <a:avLst/>
          </a:prstGeom>
          <a:solidFill>
            <a:srgbClr val="B8762E"/>
          </a:solidFill>
          <a:ln w="12700">
            <a:solidFill>
              <a:srgbClr val="B8762E"/>
            </a:solidFill>
            <a:prstDash val="solid"/>
          </a:ln>
        </p:spPr>
      </p:sp>
      <p:sp>
        <p:nvSpPr>
          <p:cNvPr id="11" name="Text 9"/>
          <p:cNvSpPr/>
          <p:nvPr/>
        </p:nvSpPr>
        <p:spPr>
          <a:xfrm>
            <a:off x="640080" y="3044952"/>
            <a:ext cx="365760" cy="365760"/>
          </a:xfrm>
          <a:prstGeom prst="rect">
            <a:avLst/>
          </a:prstGeom>
          <a:noFill/>
          <a:ln/>
        </p:spPr>
        <p:txBody>
          <a:bodyPr wrap="square" lIns="0" tIns="0" rIns="0" bIns="0" rtlCol="0" anchor="ctr"/>
          <a:lstStyle/>
          <a:p>
            <a:pPr algn="ctr" indent="0" marL="0">
              <a:buNone/>
            </a:pPr>
            <a:r>
              <a:rPr lang="en-US" sz="1300" b="1" dirty="0">
                <a:solidFill>
                  <a:srgbClr val="0F2942"/>
                </a:solidFill>
                <a:latin typeface="Calibri" pitchFamily="34" charset="0"/>
                <a:ea typeface="Calibri" pitchFamily="34" charset="-122"/>
                <a:cs typeface="Calibri" pitchFamily="34" charset="-120"/>
              </a:rPr>
              <a:t>2</a:t>
            </a:r>
            <a:endParaRPr lang="en-US" sz="1300" dirty="0"/>
          </a:p>
        </p:txBody>
      </p:sp>
      <p:sp>
        <p:nvSpPr>
          <p:cNvPr id="12" name="Text 10"/>
          <p:cNvSpPr/>
          <p:nvPr/>
        </p:nvSpPr>
        <p:spPr>
          <a:xfrm>
            <a:off x="1188720" y="3008376"/>
            <a:ext cx="4114800" cy="320040"/>
          </a:xfrm>
          <a:prstGeom prst="rect">
            <a:avLst/>
          </a:prstGeom>
          <a:noFill/>
          <a:ln/>
        </p:spPr>
        <p:txBody>
          <a:bodyPr wrap="square" lIns="0" tIns="0" rIns="0" bIns="0" rtlCol="0" anchor="ctr"/>
          <a:lstStyle/>
          <a:p>
            <a:pPr indent="0" marL="0">
              <a:buNone/>
            </a:pPr>
            <a:r>
              <a:rPr lang="en-US" sz="1400" b="1" dirty="0">
                <a:solidFill>
                  <a:srgbClr val="E8C79A"/>
                </a:solidFill>
                <a:latin typeface="Calibri" pitchFamily="34" charset="0"/>
                <a:ea typeface="Calibri" pitchFamily="34" charset="-122"/>
                <a:cs typeface="Calibri" pitchFamily="34" charset="-120"/>
              </a:rPr>
              <a:t>Where does Accrete end and this begin?</a:t>
            </a:r>
            <a:endParaRPr lang="en-US" sz="1400" dirty="0"/>
          </a:p>
        </p:txBody>
      </p:sp>
      <p:sp>
        <p:nvSpPr>
          <p:cNvPr id="13" name="Text 11"/>
          <p:cNvSpPr/>
          <p:nvPr/>
        </p:nvSpPr>
        <p:spPr>
          <a:xfrm>
            <a:off x="5394960" y="3008376"/>
            <a:ext cx="6309360" cy="502920"/>
          </a:xfrm>
          <a:prstGeom prst="rect">
            <a:avLst/>
          </a:prstGeom>
          <a:noFill/>
          <a:ln/>
        </p:spPr>
        <p:txBody>
          <a:bodyPr wrap="square" lIns="0" tIns="0" rIns="0" bIns="0" rtlCol="0" anchor="ctr"/>
          <a:lstStyle/>
          <a:p>
            <a:pPr indent="0" marL="0">
              <a:buNone/>
            </a:pPr>
            <a:r>
              <a:rPr lang="en-US" sz="1200" dirty="0">
                <a:solidFill>
                  <a:srgbClr val="D6E2EE"/>
                </a:solidFill>
                <a:latin typeface="Calibri" pitchFamily="34" charset="0"/>
                <a:ea typeface="Calibri" pitchFamily="34" charset="-122"/>
                <a:cs typeface="Calibri" pitchFamily="34" charset="-120"/>
              </a:rPr>
              <a:t>Two of us come from it. It needs saying plainly and early, not when a client asks.</a:t>
            </a:r>
            <a:endParaRPr lang="en-US" sz="1200" dirty="0"/>
          </a:p>
        </p:txBody>
      </p:sp>
      <p:sp>
        <p:nvSpPr>
          <p:cNvPr id="14" name="Shape 12"/>
          <p:cNvSpPr/>
          <p:nvPr/>
        </p:nvSpPr>
        <p:spPr>
          <a:xfrm>
            <a:off x="640080" y="3803904"/>
            <a:ext cx="365760" cy="365760"/>
          </a:xfrm>
          <a:prstGeom prst="ellipse">
            <a:avLst/>
          </a:prstGeom>
          <a:solidFill>
            <a:srgbClr val="B8762E"/>
          </a:solidFill>
          <a:ln w="12700">
            <a:solidFill>
              <a:srgbClr val="B8762E"/>
            </a:solidFill>
            <a:prstDash val="solid"/>
          </a:ln>
        </p:spPr>
      </p:sp>
      <p:sp>
        <p:nvSpPr>
          <p:cNvPr id="15" name="Text 13"/>
          <p:cNvSpPr/>
          <p:nvPr/>
        </p:nvSpPr>
        <p:spPr>
          <a:xfrm>
            <a:off x="640080" y="3803904"/>
            <a:ext cx="365760" cy="365760"/>
          </a:xfrm>
          <a:prstGeom prst="rect">
            <a:avLst/>
          </a:prstGeom>
          <a:noFill/>
          <a:ln/>
        </p:spPr>
        <p:txBody>
          <a:bodyPr wrap="square" lIns="0" tIns="0" rIns="0" bIns="0" rtlCol="0" anchor="ctr"/>
          <a:lstStyle/>
          <a:p>
            <a:pPr algn="ctr" indent="0" marL="0">
              <a:buNone/>
            </a:pPr>
            <a:r>
              <a:rPr lang="en-US" sz="1300" b="1" dirty="0">
                <a:solidFill>
                  <a:srgbClr val="0F2942"/>
                </a:solidFill>
                <a:latin typeface="Calibri" pitchFamily="34" charset="0"/>
                <a:ea typeface="Calibri" pitchFamily="34" charset="-122"/>
                <a:cs typeface="Calibri" pitchFamily="34" charset="-120"/>
              </a:rPr>
              <a:t>3</a:t>
            </a:r>
            <a:endParaRPr lang="en-US" sz="1300" dirty="0"/>
          </a:p>
        </p:txBody>
      </p:sp>
      <p:sp>
        <p:nvSpPr>
          <p:cNvPr id="16" name="Text 14"/>
          <p:cNvSpPr/>
          <p:nvPr/>
        </p:nvSpPr>
        <p:spPr>
          <a:xfrm>
            <a:off x="1188720" y="3767328"/>
            <a:ext cx="4114800" cy="320040"/>
          </a:xfrm>
          <a:prstGeom prst="rect">
            <a:avLst/>
          </a:prstGeom>
          <a:noFill/>
          <a:ln/>
        </p:spPr>
        <p:txBody>
          <a:bodyPr wrap="square" lIns="0" tIns="0" rIns="0" bIns="0" rtlCol="0" anchor="ctr"/>
          <a:lstStyle/>
          <a:p>
            <a:pPr indent="0" marL="0">
              <a:buNone/>
            </a:pPr>
            <a:r>
              <a:rPr lang="en-US" sz="1400" b="1" dirty="0">
                <a:solidFill>
                  <a:srgbClr val="E8C79A"/>
                </a:solidFill>
                <a:latin typeface="Calibri" pitchFamily="34" charset="0"/>
                <a:ea typeface="Calibri" pitchFamily="34" charset="-122"/>
                <a:cs typeface="Calibri" pitchFamily="34" charset="-120"/>
              </a:rPr>
              <a:t>Who is the customer, precisely?</a:t>
            </a:r>
            <a:endParaRPr lang="en-US" sz="1400" dirty="0"/>
          </a:p>
        </p:txBody>
      </p:sp>
      <p:sp>
        <p:nvSpPr>
          <p:cNvPr id="17" name="Text 15"/>
          <p:cNvSpPr/>
          <p:nvPr/>
        </p:nvSpPr>
        <p:spPr>
          <a:xfrm>
            <a:off x="5394960" y="3767328"/>
            <a:ext cx="6309360" cy="502920"/>
          </a:xfrm>
          <a:prstGeom prst="rect">
            <a:avLst/>
          </a:prstGeom>
          <a:noFill/>
          <a:ln/>
        </p:spPr>
        <p:txBody>
          <a:bodyPr wrap="square" lIns="0" tIns="0" rIns="0" bIns="0" rtlCol="0" anchor="ctr"/>
          <a:lstStyle/>
          <a:p>
            <a:pPr indent="0" marL="0">
              <a:buNone/>
            </a:pPr>
            <a:r>
              <a:rPr lang="en-US" sz="1200" dirty="0">
                <a:solidFill>
                  <a:srgbClr val="D6E2EE"/>
                </a:solidFill>
                <a:latin typeface="Calibri" pitchFamily="34" charset="0"/>
                <a:ea typeface="Calibri" pitchFamily="34" charset="-122"/>
                <a:cs typeface="Calibri" pitchFamily="34" charset="-120"/>
              </a:rPr>
              <a:t>Pool construction, pool service, or trades generally. They are not the same buyer and the access play differs.</a:t>
            </a:r>
            <a:endParaRPr lang="en-US" sz="1200" dirty="0"/>
          </a:p>
        </p:txBody>
      </p:sp>
      <p:sp>
        <p:nvSpPr>
          <p:cNvPr id="18" name="Shape 16"/>
          <p:cNvSpPr/>
          <p:nvPr/>
        </p:nvSpPr>
        <p:spPr>
          <a:xfrm>
            <a:off x="640080" y="4562856"/>
            <a:ext cx="365760" cy="365760"/>
          </a:xfrm>
          <a:prstGeom prst="ellipse">
            <a:avLst/>
          </a:prstGeom>
          <a:solidFill>
            <a:srgbClr val="B8762E"/>
          </a:solidFill>
          <a:ln w="12700">
            <a:solidFill>
              <a:srgbClr val="B8762E"/>
            </a:solidFill>
            <a:prstDash val="solid"/>
          </a:ln>
        </p:spPr>
      </p:sp>
      <p:sp>
        <p:nvSpPr>
          <p:cNvPr id="19" name="Text 17"/>
          <p:cNvSpPr/>
          <p:nvPr/>
        </p:nvSpPr>
        <p:spPr>
          <a:xfrm>
            <a:off x="640080" y="4562856"/>
            <a:ext cx="365760" cy="365760"/>
          </a:xfrm>
          <a:prstGeom prst="rect">
            <a:avLst/>
          </a:prstGeom>
          <a:noFill/>
          <a:ln/>
        </p:spPr>
        <p:txBody>
          <a:bodyPr wrap="square" lIns="0" tIns="0" rIns="0" bIns="0" rtlCol="0" anchor="ctr"/>
          <a:lstStyle/>
          <a:p>
            <a:pPr algn="ctr" indent="0" marL="0">
              <a:buNone/>
            </a:pPr>
            <a:r>
              <a:rPr lang="en-US" sz="1300" b="1" dirty="0">
                <a:solidFill>
                  <a:srgbClr val="0F2942"/>
                </a:solidFill>
                <a:latin typeface="Calibri" pitchFamily="34" charset="0"/>
                <a:ea typeface="Calibri" pitchFamily="34" charset="-122"/>
                <a:cs typeface="Calibri" pitchFamily="34" charset="-120"/>
              </a:rPr>
              <a:t>4</a:t>
            </a:r>
            <a:endParaRPr lang="en-US" sz="1300" dirty="0"/>
          </a:p>
        </p:txBody>
      </p:sp>
      <p:sp>
        <p:nvSpPr>
          <p:cNvPr id="20" name="Text 18"/>
          <p:cNvSpPr/>
          <p:nvPr/>
        </p:nvSpPr>
        <p:spPr>
          <a:xfrm>
            <a:off x="1188720" y="4526280"/>
            <a:ext cx="4114800" cy="320040"/>
          </a:xfrm>
          <a:prstGeom prst="rect">
            <a:avLst/>
          </a:prstGeom>
          <a:noFill/>
          <a:ln/>
        </p:spPr>
        <p:txBody>
          <a:bodyPr wrap="square" lIns="0" tIns="0" rIns="0" bIns="0" rtlCol="0" anchor="ctr"/>
          <a:lstStyle/>
          <a:p>
            <a:pPr indent="0" marL="0">
              <a:buNone/>
            </a:pPr>
            <a:r>
              <a:rPr lang="en-US" sz="1400" b="1" dirty="0">
                <a:solidFill>
                  <a:srgbClr val="E8C79A"/>
                </a:solidFill>
                <a:latin typeface="Calibri" pitchFamily="34" charset="0"/>
                <a:ea typeface="Calibri" pitchFamily="34" charset="-122"/>
                <a:cs typeface="Calibri" pitchFamily="34" charset="-120"/>
              </a:rPr>
              <a:t>What is each person in for?</a:t>
            </a:r>
            <a:endParaRPr lang="en-US" sz="1400" dirty="0"/>
          </a:p>
        </p:txBody>
      </p:sp>
      <p:sp>
        <p:nvSpPr>
          <p:cNvPr id="21" name="Text 19"/>
          <p:cNvSpPr/>
          <p:nvPr/>
        </p:nvSpPr>
        <p:spPr>
          <a:xfrm>
            <a:off x="5394960" y="4526280"/>
            <a:ext cx="6309360" cy="502920"/>
          </a:xfrm>
          <a:prstGeom prst="rect">
            <a:avLst/>
          </a:prstGeom>
          <a:noFill/>
          <a:ln/>
        </p:spPr>
        <p:txBody>
          <a:bodyPr wrap="square" lIns="0" tIns="0" rIns="0" bIns="0" rtlCol="0" anchor="ctr"/>
          <a:lstStyle/>
          <a:p>
            <a:pPr indent="0" marL="0">
              <a:buNone/>
            </a:pPr>
            <a:r>
              <a:rPr lang="en-US" sz="1200" dirty="0">
                <a:solidFill>
                  <a:srgbClr val="D6E2EE"/>
                </a:solidFill>
                <a:latin typeface="Calibri" pitchFamily="34" charset="0"/>
                <a:ea typeface="Calibri" pitchFamily="34" charset="-122"/>
                <a:cs typeface="Calibri" pitchFamily="34" charset="-120"/>
              </a:rPr>
              <a:t>Hours, money, exclusivity. Three of the four have day jobs. This is the biggest unspoken risk.</a:t>
            </a:r>
            <a:endParaRPr lang="en-US" sz="1200" dirty="0"/>
          </a:p>
        </p:txBody>
      </p:sp>
      <p:sp>
        <p:nvSpPr>
          <p:cNvPr id="22" name="Shape 20"/>
          <p:cNvSpPr/>
          <p:nvPr/>
        </p:nvSpPr>
        <p:spPr>
          <a:xfrm>
            <a:off x="640080" y="5321808"/>
            <a:ext cx="365760" cy="365760"/>
          </a:xfrm>
          <a:prstGeom prst="ellipse">
            <a:avLst/>
          </a:prstGeom>
          <a:solidFill>
            <a:srgbClr val="B8762E"/>
          </a:solidFill>
          <a:ln w="12700">
            <a:solidFill>
              <a:srgbClr val="B8762E"/>
            </a:solidFill>
            <a:prstDash val="solid"/>
          </a:ln>
        </p:spPr>
      </p:sp>
      <p:sp>
        <p:nvSpPr>
          <p:cNvPr id="23" name="Text 21"/>
          <p:cNvSpPr/>
          <p:nvPr/>
        </p:nvSpPr>
        <p:spPr>
          <a:xfrm>
            <a:off x="640080" y="5321808"/>
            <a:ext cx="365760" cy="365760"/>
          </a:xfrm>
          <a:prstGeom prst="rect">
            <a:avLst/>
          </a:prstGeom>
          <a:noFill/>
          <a:ln/>
        </p:spPr>
        <p:txBody>
          <a:bodyPr wrap="square" lIns="0" tIns="0" rIns="0" bIns="0" rtlCol="0" anchor="ctr"/>
          <a:lstStyle/>
          <a:p>
            <a:pPr algn="ctr" indent="0" marL="0">
              <a:buNone/>
            </a:pPr>
            <a:r>
              <a:rPr lang="en-US" sz="1300" b="1" dirty="0">
                <a:solidFill>
                  <a:srgbClr val="0F2942"/>
                </a:solidFill>
                <a:latin typeface="Calibri" pitchFamily="34" charset="0"/>
                <a:ea typeface="Calibri" pitchFamily="34" charset="-122"/>
                <a:cs typeface="Calibri" pitchFamily="34" charset="-120"/>
              </a:rPr>
              <a:t>5</a:t>
            </a:r>
            <a:endParaRPr lang="en-US" sz="1300" dirty="0"/>
          </a:p>
        </p:txBody>
      </p:sp>
      <p:sp>
        <p:nvSpPr>
          <p:cNvPr id="24" name="Text 22"/>
          <p:cNvSpPr/>
          <p:nvPr/>
        </p:nvSpPr>
        <p:spPr>
          <a:xfrm>
            <a:off x="1188720" y="5285232"/>
            <a:ext cx="4114800" cy="320040"/>
          </a:xfrm>
          <a:prstGeom prst="rect">
            <a:avLst/>
          </a:prstGeom>
          <a:noFill/>
          <a:ln/>
        </p:spPr>
        <p:txBody>
          <a:bodyPr wrap="square" lIns="0" tIns="0" rIns="0" bIns="0" rtlCol="0" anchor="ctr"/>
          <a:lstStyle/>
          <a:p>
            <a:pPr indent="0" marL="0">
              <a:buNone/>
            </a:pPr>
            <a:r>
              <a:rPr lang="en-US" sz="1400" b="1" dirty="0">
                <a:solidFill>
                  <a:srgbClr val="E8C79A"/>
                </a:solidFill>
                <a:latin typeface="Calibri" pitchFamily="34" charset="0"/>
                <a:ea typeface="Calibri" pitchFamily="34" charset="-122"/>
                <a:cs typeface="Calibri" pitchFamily="34" charset="-120"/>
              </a:rPr>
              <a:t>And it still has no name.</a:t>
            </a:r>
            <a:endParaRPr lang="en-US" sz="1400" dirty="0"/>
          </a:p>
        </p:txBody>
      </p:sp>
      <p:sp>
        <p:nvSpPr>
          <p:cNvPr id="25" name="Text 23"/>
          <p:cNvSpPr/>
          <p:nvPr/>
        </p:nvSpPr>
        <p:spPr>
          <a:xfrm>
            <a:off x="5394960" y="5285232"/>
            <a:ext cx="6309360" cy="502920"/>
          </a:xfrm>
          <a:prstGeom prst="rect">
            <a:avLst/>
          </a:prstGeom>
          <a:noFill/>
          <a:ln/>
        </p:spPr>
        <p:txBody>
          <a:bodyPr wrap="square" lIns="0" tIns="0" rIns="0" bIns="0" rtlCol="0" anchor="ctr"/>
          <a:lstStyle/>
          <a:p>
            <a:pPr indent="0" marL="0">
              <a:buNone/>
            </a:pPr>
            <a:r>
              <a:rPr lang="en-US" sz="1200" dirty="0">
                <a:solidFill>
                  <a:srgbClr val="D6E2EE"/>
                </a:solidFill>
                <a:latin typeface="Calibri" pitchFamily="34" charset="0"/>
                <a:ea typeface="Calibri" pitchFamily="34" charset="-122"/>
                <a:cs typeface="Calibri" pitchFamily="34" charset="-120"/>
              </a:rPr>
              <a:t>Which is why the title slide has a blank on it.</a:t>
            </a:r>
            <a:endParaRPr lang="en-US"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F2942"/>
        </a:solidFill>
      </p:bgPr>
    </p:bg>
    <p:spTree>
      <p:nvGrpSpPr>
        <p:cNvPr id="1" name=""/>
        <p:cNvGrpSpPr/>
        <p:nvPr/>
      </p:nvGrpSpPr>
      <p:grpSpPr>
        <a:xfrm>
          <a:off x="0" y="0"/>
          <a:ext cx="0" cy="0"/>
          <a:chOff x="0" y="0"/>
          <a:chExt cx="0" cy="0"/>
        </a:xfrm>
      </p:grpSpPr>
      <p:sp>
        <p:nvSpPr>
          <p:cNvPr id="2" name="Shape 0"/>
          <p:cNvSpPr/>
          <p:nvPr/>
        </p:nvSpPr>
        <p:spPr>
          <a:xfrm>
            <a:off x="-2377440" y="-2194560"/>
            <a:ext cx="6766560" cy="6766560"/>
          </a:xfrm>
          <a:prstGeom prst="ellipse">
            <a:avLst/>
          </a:prstGeom>
          <a:solidFill>
            <a:srgbClr val="1B3E60"/>
          </a:solidFill>
          <a:ln/>
        </p:spPr>
      </p:sp>
      <p:sp>
        <p:nvSpPr>
          <p:cNvPr id="3" name="Text 1"/>
          <p:cNvSpPr/>
          <p:nvPr/>
        </p:nvSpPr>
        <p:spPr>
          <a:xfrm>
            <a:off x="640080" y="1828800"/>
            <a:ext cx="10515600" cy="2377440"/>
          </a:xfrm>
          <a:prstGeom prst="rect">
            <a:avLst/>
          </a:prstGeom>
          <a:noFill/>
          <a:ln/>
        </p:spPr>
        <p:txBody>
          <a:bodyPr wrap="square" lIns="0" tIns="0" rIns="0" bIns="0" rtlCol="0" anchor="ctr"/>
          <a:lstStyle/>
          <a:p>
            <a:pPr indent="0" marL="0">
              <a:lnSpc>
                <a:spcPts val="4600"/>
              </a:lnSpc>
              <a:buNone/>
            </a:pPr>
            <a:r>
              <a:rPr lang="en-US" sz="3400" b="1" dirty="0">
                <a:solidFill>
                  <a:srgbClr val="FFFFFF"/>
                </a:solidFill>
                <a:latin typeface="Cambria" pitchFamily="34" charset="0"/>
                <a:ea typeface="Cambria" pitchFamily="34" charset="-122"/>
                <a:cs typeface="Cambria" pitchFamily="34" charset="-120"/>
              </a:rPr>
              <a:t>“Focus on making shoes.</a:t>
            </a:r>
            <a:endParaRPr lang="en-US" sz="3400" dirty="0"/>
          </a:p>
          <a:p>
            <a:pPr indent="0" marL="0">
              <a:lnSpc>
                <a:spcPts val="4600"/>
              </a:lnSpc>
              <a:buNone/>
            </a:pPr>
            <a:r>
              <a:rPr lang="en-US" sz="3400" b="1" dirty="0">
                <a:solidFill>
                  <a:srgbClr val="FFFFFF"/>
                </a:solidFill>
                <a:latin typeface="Cambria" pitchFamily="34" charset="0"/>
                <a:ea typeface="Cambria" pitchFamily="34" charset="-122"/>
                <a:cs typeface="Cambria" pitchFamily="34" charset="-120"/>
              </a:rPr>
              <a:t>We will help you run the business</a:t>
            </a:r>
            <a:endParaRPr lang="en-US" sz="3400" dirty="0"/>
          </a:p>
          <a:p>
            <a:pPr indent="0" marL="0">
              <a:lnSpc>
                <a:spcPts val="4600"/>
              </a:lnSpc>
              <a:buNone/>
            </a:pPr>
            <a:r>
              <a:rPr lang="en-US" sz="3400" b="1" dirty="0">
                <a:solidFill>
                  <a:srgbClr val="FFFFFF"/>
                </a:solidFill>
                <a:latin typeface="Cambria" pitchFamily="34" charset="0"/>
                <a:ea typeface="Cambria" pitchFamily="34" charset="-122"/>
                <a:cs typeface="Cambria" pitchFamily="34" charset="-120"/>
              </a:rPr>
              <a:t>so you can make more shoes.”</a:t>
            </a:r>
            <a:endParaRPr lang="en-US" sz="3400" dirty="0"/>
          </a:p>
        </p:txBody>
      </p:sp>
      <p:sp>
        <p:nvSpPr>
          <p:cNvPr id="4" name="Text 2"/>
          <p:cNvSpPr/>
          <p:nvPr/>
        </p:nvSpPr>
        <p:spPr>
          <a:xfrm>
            <a:off x="640080" y="4343400"/>
            <a:ext cx="5486400" cy="320040"/>
          </a:xfrm>
          <a:prstGeom prst="rect">
            <a:avLst/>
          </a:prstGeom>
          <a:noFill/>
          <a:ln/>
        </p:spPr>
        <p:txBody>
          <a:bodyPr wrap="square" lIns="0" tIns="0" rIns="0" bIns="0" rtlCol="0" anchor="ctr"/>
          <a:lstStyle/>
          <a:p>
            <a:pPr indent="0" marL="0">
              <a:buNone/>
            </a:pPr>
            <a:r>
              <a:rPr lang="en-US" sz="1300" b="1" dirty="0">
                <a:solidFill>
                  <a:srgbClr val="B8762E"/>
                </a:solidFill>
                <a:latin typeface="Calibri" pitchFamily="34" charset="0"/>
                <a:ea typeface="Calibri" pitchFamily="34" charset="-122"/>
                <a:cs typeface="Calibri" pitchFamily="34" charset="-120"/>
              </a:rPr>
              <a:t>Dirk van der Merwe, 31 July 2026</a:t>
            </a:r>
            <a:endParaRPr lang="en-US" sz="1300" dirty="0"/>
          </a:p>
        </p:txBody>
      </p:sp>
      <p:sp>
        <p:nvSpPr>
          <p:cNvPr id="5" name="Text 3"/>
          <p:cNvSpPr/>
          <p:nvPr/>
        </p:nvSpPr>
        <p:spPr>
          <a:xfrm>
            <a:off x="640080" y="4800600"/>
            <a:ext cx="7315200" cy="320040"/>
          </a:xfrm>
          <a:prstGeom prst="rect">
            <a:avLst/>
          </a:prstGeom>
          <a:noFill/>
          <a:ln/>
        </p:spPr>
        <p:txBody>
          <a:bodyPr wrap="square" lIns="0" tIns="0" rIns="0" bIns="0" rtlCol="0" anchor="ctr"/>
          <a:lstStyle/>
          <a:p>
            <a:pPr indent="0" marL="0">
              <a:buNone/>
            </a:pPr>
            <a:r>
              <a:rPr lang="en-US" sz="1400" dirty="0">
                <a:solidFill>
                  <a:srgbClr val="9FB3C8"/>
                </a:solidFill>
                <a:latin typeface="Calibri" pitchFamily="34" charset="0"/>
                <a:ea typeface="Calibri" pitchFamily="34" charset="-122"/>
                <a:cs typeface="Calibri" pitchFamily="34" charset="-120"/>
              </a:rPr>
              <a:t>It works because it never mentions AI.</a:t>
            </a:r>
            <a:endParaRPr lang="en-US" sz="1400" dirty="0"/>
          </a:p>
        </p:txBody>
      </p:sp>
      <p:sp>
        <p:nvSpPr>
          <p:cNvPr id="6" name="Text 4"/>
          <p:cNvSpPr/>
          <p:nvPr/>
        </p:nvSpPr>
        <p:spPr>
          <a:xfrm>
            <a:off x="640080" y="6035040"/>
            <a:ext cx="10058400" cy="274320"/>
          </a:xfrm>
          <a:prstGeom prst="rect">
            <a:avLst/>
          </a:prstGeom>
          <a:noFill/>
          <a:ln/>
        </p:spPr>
        <p:txBody>
          <a:bodyPr wrap="square" lIns="0" tIns="0" rIns="0" bIns="0" rtlCol="0" anchor="ctr"/>
          <a:lstStyle/>
          <a:p>
            <a:pPr indent="0" marL="0">
              <a:buNone/>
            </a:pPr>
            <a:r>
              <a:rPr lang="en-US" sz="1050" dirty="0">
                <a:solidFill>
                  <a:srgbClr val="6C8199"/>
                </a:solidFill>
                <a:latin typeface="Calibri" pitchFamily="34" charset="0"/>
                <a:ea typeface="Calibri" pitchFamily="34" charset="-122"/>
                <a:cs typeface="Calibri" pitchFamily="34" charset="-120"/>
              </a:rPr>
              <a:t>Straw man v0.1  ·  prepared as a starting point for Gus  ·  5 August 2026</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56032"/>
          </a:xfrm>
          <a:prstGeom prst="rect">
            <a:avLst/>
          </a:prstGeom>
          <a:noFill/>
          <a:ln/>
        </p:spPr>
        <p:txBody>
          <a:bodyPr wrap="square" lIns="0" tIns="0" rIns="0" bIns="0" rtlCol="0" anchor="ctr"/>
          <a:lstStyle/>
          <a:p>
            <a:pPr indent="0" marL="0">
              <a:buNone/>
            </a:pPr>
            <a:r>
              <a:rPr lang="en-US" sz="1100" b="1" spc="200" kern="0" dirty="0">
                <a:solidFill>
                  <a:srgbClr val="B8762E"/>
                </a:solidFill>
                <a:latin typeface="Calibri" pitchFamily="34" charset="0"/>
                <a:ea typeface="Calibri" pitchFamily="34" charset="-122"/>
                <a:cs typeface="Calibri" pitchFamily="34" charset="-120"/>
              </a:rPr>
              <a:t>THE PROBLEM</a:t>
            </a:r>
            <a:endParaRPr lang="en-US" sz="1100" dirty="0"/>
          </a:p>
        </p:txBody>
      </p:sp>
      <p:sp>
        <p:nvSpPr>
          <p:cNvPr id="3" name="Text 1"/>
          <p:cNvSpPr/>
          <p:nvPr/>
        </p:nvSpPr>
        <p:spPr>
          <a:xfrm>
            <a:off x="640080" y="658368"/>
            <a:ext cx="10881360" cy="777240"/>
          </a:xfrm>
          <a:prstGeom prst="rect">
            <a:avLst/>
          </a:prstGeom>
          <a:noFill/>
          <a:ln/>
        </p:spPr>
        <p:txBody>
          <a:bodyPr wrap="square" lIns="0" tIns="0" rIns="0" bIns="0" rtlCol="0" anchor="t"/>
          <a:lstStyle/>
          <a:p>
            <a:pPr indent="0" marL="0">
              <a:buNone/>
            </a:pPr>
            <a:r>
              <a:rPr lang="en-US" sz="3400" b="1" dirty="0">
                <a:solidFill>
                  <a:srgbClr val="0F2942"/>
                </a:solidFill>
                <a:latin typeface="Cambria" pitchFamily="34" charset="0"/>
                <a:ea typeface="Cambria" pitchFamily="34" charset="-122"/>
                <a:cs typeface="Cambria" pitchFamily="34" charset="-120"/>
              </a:rPr>
              <a:t>They run real businesses on paper and memory</a:t>
            </a:r>
            <a:endParaRPr lang="en-US" sz="3400" dirty="0"/>
          </a:p>
        </p:txBody>
      </p:sp>
      <p:sp>
        <p:nvSpPr>
          <p:cNvPr id="4" name="Shape 2"/>
          <p:cNvSpPr/>
          <p:nvPr/>
        </p:nvSpPr>
        <p:spPr>
          <a:xfrm>
            <a:off x="640080" y="1783080"/>
            <a:ext cx="3429000" cy="1691640"/>
          </a:xfrm>
          <a:prstGeom prst="roundRect">
            <a:avLst>
              <a:gd name="adj" fmla="val 4324"/>
            </a:avLst>
          </a:prstGeom>
          <a:solidFill>
            <a:srgbClr val="E8EEF5"/>
          </a:solidFill>
          <a:ln w="9525">
            <a:solidFill>
              <a:srgbClr val="D6DEE7"/>
            </a:solidFill>
            <a:prstDash val="solid"/>
          </a:ln>
          <a:effectLst>
            <a:outerShdw sx="100000" sy="100000" kx="0" ky="0" algn="bl" rotWithShape="0" blurRad="101600" dist="508" dir="5400000">
              <a:srgbClr val="9AA7B4">
                <a:alpha val="12000"/>
              </a:srgbClr>
            </a:outerShdw>
          </a:effectLst>
        </p:spPr>
      </p:sp>
      <p:sp>
        <p:nvSpPr>
          <p:cNvPr id="5" name="Text 3"/>
          <p:cNvSpPr/>
          <p:nvPr/>
        </p:nvSpPr>
        <p:spPr>
          <a:xfrm>
            <a:off x="896112" y="1938528"/>
            <a:ext cx="2926080" cy="658368"/>
          </a:xfrm>
          <a:prstGeom prst="rect">
            <a:avLst/>
          </a:prstGeom>
          <a:noFill/>
          <a:ln/>
        </p:spPr>
        <p:txBody>
          <a:bodyPr wrap="square" lIns="0" tIns="0" rIns="0" bIns="0" rtlCol="0" anchor="ctr"/>
          <a:lstStyle/>
          <a:p>
            <a:pPr indent="0" marL="0">
              <a:buNone/>
            </a:pPr>
            <a:r>
              <a:rPr lang="en-US" sz="4000" b="1" dirty="0">
                <a:solidFill>
                  <a:srgbClr val="B8762E"/>
                </a:solidFill>
                <a:latin typeface="Cambria" pitchFamily="34" charset="0"/>
                <a:ea typeface="Cambria" pitchFamily="34" charset="-122"/>
                <a:cs typeface="Cambria" pitchFamily="34" charset="-120"/>
              </a:rPr>
              <a:t>320+</a:t>
            </a:r>
            <a:endParaRPr lang="en-US" sz="4000" dirty="0"/>
          </a:p>
        </p:txBody>
      </p:sp>
      <p:sp>
        <p:nvSpPr>
          <p:cNvPr id="6" name="Text 4"/>
          <p:cNvSpPr/>
          <p:nvPr/>
        </p:nvSpPr>
        <p:spPr>
          <a:xfrm>
            <a:off x="896112" y="2651760"/>
            <a:ext cx="2926080" cy="685800"/>
          </a:xfrm>
          <a:prstGeom prst="rect">
            <a:avLst/>
          </a:prstGeom>
          <a:noFill/>
          <a:ln/>
        </p:spPr>
        <p:txBody>
          <a:bodyPr wrap="square" lIns="0" tIns="0" rIns="0" bIns="0" rtlCol="0" anchor="ctr"/>
          <a:lstStyle/>
          <a:p>
            <a:pPr indent="0" marL="0">
              <a:buNone/>
            </a:pPr>
            <a:r>
              <a:rPr lang="en-US" sz="1200" dirty="0">
                <a:solidFill>
                  <a:srgbClr val="23303D"/>
                </a:solidFill>
                <a:latin typeface="Calibri" pitchFamily="34" charset="0"/>
                <a:ea typeface="Calibri" pitchFamily="34" charset="-122"/>
                <a:cs typeface="Calibri" pitchFamily="34" charset="-120"/>
              </a:rPr>
              <a:t>member companies in one</a:t>
            </a:r>
            <a:endParaRPr lang="en-US" sz="1200" dirty="0"/>
          </a:p>
          <a:p>
            <a:pPr indent="0" marL="0">
              <a:buNone/>
            </a:pPr>
            <a:r>
              <a:rPr lang="en-US" sz="1200" dirty="0">
                <a:solidFill>
                  <a:srgbClr val="23303D"/>
                </a:solidFill>
                <a:latin typeface="Calibri" pitchFamily="34" charset="0"/>
                <a:ea typeface="Calibri" pitchFamily="34" charset="-122"/>
                <a:cs typeface="Calibri" pitchFamily="34" charset="-120"/>
              </a:rPr>
              <a:t>buying group alone</a:t>
            </a:r>
            <a:endParaRPr lang="en-US" sz="1200" dirty="0"/>
          </a:p>
        </p:txBody>
      </p:sp>
      <p:sp>
        <p:nvSpPr>
          <p:cNvPr id="7" name="Shape 5"/>
          <p:cNvSpPr/>
          <p:nvPr/>
        </p:nvSpPr>
        <p:spPr>
          <a:xfrm>
            <a:off x="4315968" y="1783080"/>
            <a:ext cx="3429000" cy="1691640"/>
          </a:xfrm>
          <a:prstGeom prst="roundRect">
            <a:avLst>
              <a:gd name="adj" fmla="val 4324"/>
            </a:avLst>
          </a:prstGeom>
          <a:solidFill>
            <a:srgbClr val="E8EEF5"/>
          </a:solidFill>
          <a:ln w="9525">
            <a:solidFill>
              <a:srgbClr val="D6DEE7"/>
            </a:solidFill>
            <a:prstDash val="solid"/>
          </a:ln>
          <a:effectLst>
            <a:outerShdw sx="100000" sy="100000" kx="0" ky="0" algn="bl" rotWithShape="0" blurRad="101600" dist="508" dir="5400000">
              <a:srgbClr val="9AA7B4">
                <a:alpha val="12000"/>
              </a:srgbClr>
            </a:outerShdw>
          </a:effectLst>
        </p:spPr>
      </p:sp>
      <p:sp>
        <p:nvSpPr>
          <p:cNvPr id="8" name="Text 6"/>
          <p:cNvSpPr/>
          <p:nvPr/>
        </p:nvSpPr>
        <p:spPr>
          <a:xfrm>
            <a:off x="4572000" y="1938528"/>
            <a:ext cx="2926080" cy="658368"/>
          </a:xfrm>
          <a:prstGeom prst="rect">
            <a:avLst/>
          </a:prstGeom>
          <a:noFill/>
          <a:ln/>
        </p:spPr>
        <p:txBody>
          <a:bodyPr wrap="square" lIns="0" tIns="0" rIns="0" bIns="0" rtlCol="0" anchor="ctr"/>
          <a:lstStyle/>
          <a:p>
            <a:pPr indent="0" marL="0">
              <a:buNone/>
            </a:pPr>
            <a:r>
              <a:rPr lang="en-US" sz="4000" b="1" dirty="0">
                <a:solidFill>
                  <a:srgbClr val="B8762E"/>
                </a:solidFill>
                <a:latin typeface="Cambria" pitchFamily="34" charset="0"/>
                <a:ea typeface="Cambria" pitchFamily="34" charset="-122"/>
                <a:cs typeface="Cambria" pitchFamily="34" charset="-120"/>
              </a:rPr>
              <a:t>~80%</a:t>
            </a:r>
            <a:endParaRPr lang="en-US" sz="4000" dirty="0"/>
          </a:p>
        </p:txBody>
      </p:sp>
      <p:sp>
        <p:nvSpPr>
          <p:cNvPr id="9" name="Text 7"/>
          <p:cNvSpPr/>
          <p:nvPr/>
        </p:nvSpPr>
        <p:spPr>
          <a:xfrm>
            <a:off x="4572000" y="2651760"/>
            <a:ext cx="2926080" cy="685800"/>
          </a:xfrm>
          <a:prstGeom prst="rect">
            <a:avLst/>
          </a:prstGeom>
          <a:noFill/>
          <a:ln/>
        </p:spPr>
        <p:txBody>
          <a:bodyPr wrap="square" lIns="0" tIns="0" rIns="0" bIns="0" rtlCol="0" anchor="ctr"/>
          <a:lstStyle/>
          <a:p>
            <a:pPr indent="0" marL="0">
              <a:buNone/>
            </a:pPr>
            <a:r>
              <a:rPr lang="en-US" sz="1200" dirty="0">
                <a:solidFill>
                  <a:srgbClr val="23303D"/>
                </a:solidFill>
                <a:latin typeface="Calibri" pitchFamily="34" charset="0"/>
                <a:ea typeface="Calibri" pitchFamily="34" charset="-122"/>
                <a:cs typeface="Calibri" pitchFamily="34" charset="-120"/>
              </a:rPr>
              <a:t>of them on QuickBooks</a:t>
            </a:r>
            <a:endParaRPr lang="en-US" sz="1200" dirty="0"/>
          </a:p>
          <a:p>
            <a:pPr indent="0" marL="0">
              <a:buNone/>
            </a:pPr>
            <a:r>
              <a:rPr lang="en-US" sz="1200" dirty="0">
                <a:solidFill>
                  <a:srgbClr val="23303D"/>
                </a:solidFill>
                <a:latin typeface="Calibri" pitchFamily="34" charset="0"/>
                <a:ea typeface="Calibri" pitchFamily="34" charset="-122"/>
                <a:cs typeface="Calibri" pitchFamily="34" charset="-120"/>
              </a:rPr>
              <a:t>or something smaller</a:t>
            </a:r>
            <a:endParaRPr lang="en-US" sz="1200" dirty="0"/>
          </a:p>
        </p:txBody>
      </p:sp>
      <p:sp>
        <p:nvSpPr>
          <p:cNvPr id="10" name="Shape 8"/>
          <p:cNvSpPr/>
          <p:nvPr/>
        </p:nvSpPr>
        <p:spPr>
          <a:xfrm>
            <a:off x="7991856" y="1783080"/>
            <a:ext cx="3429000" cy="1691640"/>
          </a:xfrm>
          <a:prstGeom prst="roundRect">
            <a:avLst>
              <a:gd name="adj" fmla="val 4324"/>
            </a:avLst>
          </a:prstGeom>
          <a:solidFill>
            <a:srgbClr val="E8EEF5"/>
          </a:solidFill>
          <a:ln w="9525">
            <a:solidFill>
              <a:srgbClr val="D6DEE7"/>
            </a:solidFill>
            <a:prstDash val="solid"/>
          </a:ln>
          <a:effectLst>
            <a:outerShdw sx="100000" sy="100000" kx="0" ky="0" algn="bl" rotWithShape="0" blurRad="101600" dist="508" dir="5400000">
              <a:srgbClr val="9AA7B4">
                <a:alpha val="12000"/>
              </a:srgbClr>
            </a:outerShdw>
          </a:effectLst>
        </p:spPr>
      </p:sp>
      <p:sp>
        <p:nvSpPr>
          <p:cNvPr id="11" name="Text 9"/>
          <p:cNvSpPr/>
          <p:nvPr/>
        </p:nvSpPr>
        <p:spPr>
          <a:xfrm>
            <a:off x="8247888" y="1938528"/>
            <a:ext cx="2926080" cy="658368"/>
          </a:xfrm>
          <a:prstGeom prst="rect">
            <a:avLst/>
          </a:prstGeom>
          <a:noFill/>
          <a:ln/>
        </p:spPr>
        <p:txBody>
          <a:bodyPr wrap="square" lIns="0" tIns="0" rIns="0" bIns="0" rtlCol="0" anchor="ctr"/>
          <a:lstStyle/>
          <a:p>
            <a:pPr indent="0" marL="0">
              <a:buNone/>
            </a:pPr>
            <a:r>
              <a:rPr lang="en-US" sz="4000" b="1" dirty="0">
                <a:solidFill>
                  <a:srgbClr val="B8762E"/>
                </a:solidFill>
                <a:latin typeface="Cambria" pitchFamily="34" charset="0"/>
                <a:ea typeface="Cambria" pitchFamily="34" charset="-122"/>
                <a:cs typeface="Cambria" pitchFamily="34" charset="-120"/>
              </a:rPr>
              <a:t>4 weeks</a:t>
            </a:r>
            <a:endParaRPr lang="en-US" sz="4000" dirty="0"/>
          </a:p>
        </p:txBody>
      </p:sp>
      <p:sp>
        <p:nvSpPr>
          <p:cNvPr id="12" name="Text 10"/>
          <p:cNvSpPr/>
          <p:nvPr/>
        </p:nvSpPr>
        <p:spPr>
          <a:xfrm>
            <a:off x="8247888" y="2651760"/>
            <a:ext cx="2926080" cy="685800"/>
          </a:xfrm>
          <a:prstGeom prst="rect">
            <a:avLst/>
          </a:prstGeom>
          <a:noFill/>
          <a:ln/>
        </p:spPr>
        <p:txBody>
          <a:bodyPr wrap="square" lIns="0" tIns="0" rIns="0" bIns="0" rtlCol="0" anchor="ctr"/>
          <a:lstStyle/>
          <a:p>
            <a:pPr indent="0" marL="0">
              <a:buNone/>
            </a:pPr>
            <a:r>
              <a:rPr lang="en-US" sz="1200" dirty="0">
                <a:solidFill>
                  <a:srgbClr val="23303D"/>
                </a:solidFill>
                <a:latin typeface="Calibri" pitchFamily="34" charset="0"/>
                <a:ea typeface="Calibri" pitchFamily="34" charset="-122"/>
                <a:cs typeface="Calibri" pitchFamily="34" charset="-120"/>
              </a:rPr>
              <a:t>typical time from work done</a:t>
            </a:r>
            <a:endParaRPr lang="en-US" sz="1200" dirty="0"/>
          </a:p>
          <a:p>
            <a:pPr indent="0" marL="0">
              <a:buNone/>
            </a:pPr>
            <a:r>
              <a:rPr lang="en-US" sz="1200" dirty="0">
                <a:solidFill>
                  <a:srgbClr val="23303D"/>
                </a:solidFill>
                <a:latin typeface="Calibri" pitchFamily="34" charset="0"/>
                <a:ea typeface="Calibri" pitchFamily="34" charset="-122"/>
                <a:cs typeface="Calibri" pitchFamily="34" charset="-120"/>
              </a:rPr>
              <a:t>to invoice sent</a:t>
            </a:r>
            <a:endParaRPr lang="en-US" sz="1200" dirty="0"/>
          </a:p>
        </p:txBody>
      </p:sp>
      <p:sp>
        <p:nvSpPr>
          <p:cNvPr id="13" name="Text 11"/>
          <p:cNvSpPr/>
          <p:nvPr/>
        </p:nvSpPr>
        <p:spPr>
          <a:xfrm>
            <a:off x="640080" y="3794760"/>
            <a:ext cx="10881360" cy="320040"/>
          </a:xfrm>
          <a:prstGeom prst="rect">
            <a:avLst/>
          </a:prstGeom>
          <a:noFill/>
          <a:ln/>
        </p:spPr>
        <p:txBody>
          <a:bodyPr wrap="square" lIns="0" tIns="0" rIns="0" bIns="0" rtlCol="0" anchor="ctr"/>
          <a:lstStyle/>
          <a:p>
            <a:pPr indent="0" marL="0">
              <a:buNone/>
            </a:pPr>
            <a:r>
              <a:rPr lang="en-US" sz="1700" b="1" dirty="0">
                <a:solidFill>
                  <a:srgbClr val="0F2942"/>
                </a:solidFill>
                <a:latin typeface="Calibri" pitchFamily="34" charset="0"/>
                <a:ea typeface="Calibri" pitchFamily="34" charset="-122"/>
                <a:cs typeface="Calibri" pitchFamily="34" charset="-120"/>
              </a:rPr>
              <a:t>What that actually costs the owner</a:t>
            </a:r>
            <a:endParaRPr lang="en-US" sz="1700" dirty="0"/>
          </a:p>
        </p:txBody>
      </p:sp>
      <p:sp>
        <p:nvSpPr>
          <p:cNvPr id="14" name="Shape 12"/>
          <p:cNvSpPr/>
          <p:nvPr/>
        </p:nvSpPr>
        <p:spPr>
          <a:xfrm>
            <a:off x="640080" y="4224528"/>
            <a:ext cx="329184" cy="329184"/>
          </a:xfrm>
          <a:prstGeom prst="ellipse">
            <a:avLst/>
          </a:prstGeom>
          <a:solidFill>
            <a:srgbClr val="0F2942"/>
          </a:solidFill>
          <a:ln w="12700">
            <a:solidFill>
              <a:srgbClr val="0F2942"/>
            </a:solidFill>
            <a:prstDash val="solid"/>
          </a:ln>
        </p:spPr>
      </p:sp>
      <p:sp>
        <p:nvSpPr>
          <p:cNvPr id="15" name="Text 13"/>
          <p:cNvSpPr/>
          <p:nvPr/>
        </p:nvSpPr>
        <p:spPr>
          <a:xfrm>
            <a:off x="640080" y="4224528"/>
            <a:ext cx="329184" cy="329184"/>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1</a:t>
            </a:r>
            <a:endParaRPr lang="en-US" sz="1300" dirty="0"/>
          </a:p>
        </p:txBody>
      </p:sp>
      <p:sp>
        <p:nvSpPr>
          <p:cNvPr id="16" name="Text 14"/>
          <p:cNvSpPr/>
          <p:nvPr/>
        </p:nvSpPr>
        <p:spPr>
          <a:xfrm>
            <a:off x="1143000" y="4206240"/>
            <a:ext cx="1371600" cy="365760"/>
          </a:xfrm>
          <a:prstGeom prst="rect">
            <a:avLst/>
          </a:prstGeom>
          <a:noFill/>
          <a:ln/>
        </p:spPr>
        <p:txBody>
          <a:bodyPr wrap="square" lIns="0" tIns="0" rIns="0" bIns="0" rtlCol="0" anchor="ctr"/>
          <a:lstStyle/>
          <a:p>
            <a:pPr indent="0" marL="0">
              <a:buNone/>
            </a:pPr>
            <a:r>
              <a:rPr lang="en-US" sz="1300" b="1" dirty="0">
                <a:solidFill>
                  <a:srgbClr val="0F2942"/>
                </a:solidFill>
                <a:latin typeface="Calibri" pitchFamily="34" charset="0"/>
                <a:ea typeface="Calibri" pitchFamily="34" charset="-122"/>
                <a:cs typeface="Calibri" pitchFamily="34" charset="-120"/>
              </a:rPr>
              <a:t>Cash</a:t>
            </a:r>
            <a:endParaRPr lang="en-US" sz="1300" dirty="0"/>
          </a:p>
        </p:txBody>
      </p:sp>
      <p:sp>
        <p:nvSpPr>
          <p:cNvPr id="17" name="Text 15"/>
          <p:cNvSpPr/>
          <p:nvPr/>
        </p:nvSpPr>
        <p:spPr>
          <a:xfrm>
            <a:off x="2514600" y="4206240"/>
            <a:ext cx="8595360" cy="365760"/>
          </a:xfrm>
          <a:prstGeom prst="rect">
            <a:avLst/>
          </a:prstGeom>
          <a:noFill/>
          <a:ln/>
        </p:spPr>
        <p:txBody>
          <a:bodyPr wrap="square" lIns="0" tIns="0" rIns="0" bIns="0" rtlCol="0" anchor="ctr"/>
          <a:lstStyle/>
          <a:p>
            <a:pPr indent="0" marL="0">
              <a:buNone/>
            </a:pPr>
            <a:r>
              <a:rPr lang="en-US" sz="1250" dirty="0">
                <a:solidFill>
                  <a:srgbClr val="23303D"/>
                </a:solidFill>
                <a:latin typeface="Calibri" pitchFamily="34" charset="0"/>
                <a:ea typeface="Calibri" pitchFamily="34" charset="-122"/>
                <a:cs typeface="Calibri" pitchFamily="34" charset="-120"/>
              </a:rPr>
              <a:t>Work is financed by the contractor until the invoice goes out — and then disputed because nobody recorded what was done.</a:t>
            </a:r>
            <a:endParaRPr lang="en-US" sz="1250" dirty="0"/>
          </a:p>
        </p:txBody>
      </p:sp>
      <p:sp>
        <p:nvSpPr>
          <p:cNvPr id="18" name="Shape 16"/>
          <p:cNvSpPr/>
          <p:nvPr/>
        </p:nvSpPr>
        <p:spPr>
          <a:xfrm>
            <a:off x="640080" y="4791456"/>
            <a:ext cx="329184" cy="329184"/>
          </a:xfrm>
          <a:prstGeom prst="ellipse">
            <a:avLst/>
          </a:prstGeom>
          <a:solidFill>
            <a:srgbClr val="0F2942"/>
          </a:solidFill>
          <a:ln w="12700">
            <a:solidFill>
              <a:srgbClr val="0F2942"/>
            </a:solidFill>
            <a:prstDash val="solid"/>
          </a:ln>
        </p:spPr>
      </p:sp>
      <p:sp>
        <p:nvSpPr>
          <p:cNvPr id="19" name="Text 17"/>
          <p:cNvSpPr/>
          <p:nvPr/>
        </p:nvSpPr>
        <p:spPr>
          <a:xfrm>
            <a:off x="640080" y="4791456"/>
            <a:ext cx="329184" cy="329184"/>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2</a:t>
            </a:r>
            <a:endParaRPr lang="en-US" sz="1300" dirty="0"/>
          </a:p>
        </p:txBody>
      </p:sp>
      <p:sp>
        <p:nvSpPr>
          <p:cNvPr id="20" name="Text 18"/>
          <p:cNvSpPr/>
          <p:nvPr/>
        </p:nvSpPr>
        <p:spPr>
          <a:xfrm>
            <a:off x="1143000" y="4773168"/>
            <a:ext cx="1371600" cy="365760"/>
          </a:xfrm>
          <a:prstGeom prst="rect">
            <a:avLst/>
          </a:prstGeom>
          <a:noFill/>
          <a:ln/>
        </p:spPr>
        <p:txBody>
          <a:bodyPr wrap="square" lIns="0" tIns="0" rIns="0" bIns="0" rtlCol="0" anchor="ctr"/>
          <a:lstStyle/>
          <a:p>
            <a:pPr indent="0" marL="0">
              <a:buNone/>
            </a:pPr>
            <a:r>
              <a:rPr lang="en-US" sz="1300" b="1" dirty="0">
                <a:solidFill>
                  <a:srgbClr val="0F2942"/>
                </a:solidFill>
                <a:latin typeface="Calibri" pitchFamily="34" charset="0"/>
                <a:ea typeface="Calibri" pitchFamily="34" charset="-122"/>
                <a:cs typeface="Calibri" pitchFamily="34" charset="-120"/>
              </a:rPr>
              <a:t>Visibility</a:t>
            </a:r>
            <a:endParaRPr lang="en-US" sz="1300" dirty="0"/>
          </a:p>
        </p:txBody>
      </p:sp>
      <p:sp>
        <p:nvSpPr>
          <p:cNvPr id="21" name="Text 19"/>
          <p:cNvSpPr/>
          <p:nvPr/>
        </p:nvSpPr>
        <p:spPr>
          <a:xfrm>
            <a:off x="2514600" y="4773168"/>
            <a:ext cx="8595360" cy="365760"/>
          </a:xfrm>
          <a:prstGeom prst="rect">
            <a:avLst/>
          </a:prstGeom>
          <a:noFill/>
          <a:ln/>
        </p:spPr>
        <p:txBody>
          <a:bodyPr wrap="square" lIns="0" tIns="0" rIns="0" bIns="0" rtlCol="0" anchor="ctr"/>
          <a:lstStyle/>
          <a:p>
            <a:pPr indent="0" marL="0">
              <a:buNone/>
            </a:pPr>
            <a:r>
              <a:rPr lang="en-US" sz="1250" dirty="0">
                <a:solidFill>
                  <a:srgbClr val="23303D"/>
                </a:solidFill>
                <a:latin typeface="Calibri" pitchFamily="34" charset="0"/>
                <a:ea typeface="Calibri" pitchFamily="34" charset="-122"/>
                <a:cs typeface="Calibri" pitchFamily="34" charset="-120"/>
              </a:rPr>
              <a:t>No reliable picture of job cost, technician productivity, truck or asset status. Decisions run on instinct.</a:t>
            </a:r>
            <a:endParaRPr lang="en-US" sz="1250" dirty="0"/>
          </a:p>
        </p:txBody>
      </p:sp>
      <p:sp>
        <p:nvSpPr>
          <p:cNvPr id="22" name="Shape 20"/>
          <p:cNvSpPr/>
          <p:nvPr/>
        </p:nvSpPr>
        <p:spPr>
          <a:xfrm>
            <a:off x="640080" y="5358384"/>
            <a:ext cx="329184" cy="329184"/>
          </a:xfrm>
          <a:prstGeom prst="ellipse">
            <a:avLst/>
          </a:prstGeom>
          <a:solidFill>
            <a:srgbClr val="0F2942"/>
          </a:solidFill>
          <a:ln w="12700">
            <a:solidFill>
              <a:srgbClr val="0F2942"/>
            </a:solidFill>
            <a:prstDash val="solid"/>
          </a:ln>
        </p:spPr>
      </p:sp>
      <p:sp>
        <p:nvSpPr>
          <p:cNvPr id="23" name="Text 21"/>
          <p:cNvSpPr/>
          <p:nvPr/>
        </p:nvSpPr>
        <p:spPr>
          <a:xfrm>
            <a:off x="640080" y="5358384"/>
            <a:ext cx="329184" cy="329184"/>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3</a:t>
            </a:r>
            <a:endParaRPr lang="en-US" sz="1300" dirty="0"/>
          </a:p>
        </p:txBody>
      </p:sp>
      <p:sp>
        <p:nvSpPr>
          <p:cNvPr id="24" name="Text 22"/>
          <p:cNvSpPr/>
          <p:nvPr/>
        </p:nvSpPr>
        <p:spPr>
          <a:xfrm>
            <a:off x="1143000" y="5340096"/>
            <a:ext cx="1371600" cy="365760"/>
          </a:xfrm>
          <a:prstGeom prst="rect">
            <a:avLst/>
          </a:prstGeom>
          <a:noFill/>
          <a:ln/>
        </p:spPr>
        <p:txBody>
          <a:bodyPr wrap="square" lIns="0" tIns="0" rIns="0" bIns="0" rtlCol="0" anchor="ctr"/>
          <a:lstStyle/>
          <a:p>
            <a:pPr indent="0" marL="0">
              <a:buNone/>
            </a:pPr>
            <a:r>
              <a:rPr lang="en-US" sz="1300" b="1" dirty="0">
                <a:solidFill>
                  <a:srgbClr val="0F2942"/>
                </a:solidFill>
                <a:latin typeface="Calibri" pitchFamily="34" charset="0"/>
                <a:ea typeface="Calibri" pitchFamily="34" charset="-122"/>
                <a:cs typeface="Calibri" pitchFamily="34" charset="-120"/>
              </a:rPr>
              <a:t>Capacity</a:t>
            </a:r>
            <a:endParaRPr lang="en-US" sz="1300" dirty="0"/>
          </a:p>
        </p:txBody>
      </p:sp>
      <p:sp>
        <p:nvSpPr>
          <p:cNvPr id="25" name="Text 23"/>
          <p:cNvSpPr/>
          <p:nvPr/>
        </p:nvSpPr>
        <p:spPr>
          <a:xfrm>
            <a:off x="2514600" y="5340096"/>
            <a:ext cx="8595360" cy="365760"/>
          </a:xfrm>
          <a:prstGeom prst="rect">
            <a:avLst/>
          </a:prstGeom>
          <a:noFill/>
          <a:ln/>
        </p:spPr>
        <p:txBody>
          <a:bodyPr wrap="square" lIns="0" tIns="0" rIns="0" bIns="0" rtlCol="0" anchor="ctr"/>
          <a:lstStyle/>
          <a:p>
            <a:pPr indent="0" marL="0">
              <a:buNone/>
            </a:pPr>
            <a:r>
              <a:rPr lang="en-US" sz="1250" dirty="0">
                <a:solidFill>
                  <a:srgbClr val="23303D"/>
                </a:solidFill>
                <a:latin typeface="Calibri" pitchFamily="34" charset="0"/>
                <a:ea typeface="Calibri" pitchFamily="34" charset="-122"/>
                <a:cs typeface="Calibri" pitchFamily="34" charset="-120"/>
              </a:rPr>
              <a:t>The owner personally is the system. Growth stops at the limit of what one person can hold in their head.</a:t>
            </a:r>
            <a:endParaRPr lang="en-US" sz="1250" dirty="0"/>
          </a:p>
        </p:txBody>
      </p:sp>
      <p:sp>
        <p:nvSpPr>
          <p:cNvPr id="26" name="Text 24"/>
          <p:cNvSpPr/>
          <p:nvPr/>
        </p:nvSpPr>
        <p:spPr>
          <a:xfrm>
            <a:off x="640080" y="6400800"/>
            <a:ext cx="8686800" cy="274320"/>
          </a:xfrm>
          <a:prstGeom prst="rect">
            <a:avLst/>
          </a:prstGeom>
          <a:noFill/>
          <a:ln/>
        </p:spPr>
        <p:txBody>
          <a:bodyPr wrap="square" lIns="0" tIns="0" rIns="0" bIns="0" rtlCol="0" anchor="ctr"/>
          <a:lstStyle/>
          <a:p>
            <a:pPr indent="0" marL="0">
              <a:buNone/>
            </a:pPr>
            <a:r>
              <a:rPr lang="en-US" sz="900" dirty="0">
                <a:solidFill>
                  <a:srgbClr val="5C6B7A"/>
                </a:solidFill>
                <a:latin typeface="Calibri" pitchFamily="34" charset="0"/>
                <a:ea typeface="Calibri" pitchFamily="34" charset="-122"/>
                <a:cs typeface="Calibri" pitchFamily="34" charset="-120"/>
              </a:rPr>
              <a:t>Straw man v0.1 · for discussion only · not for circulation outside the group</a:t>
            </a:r>
            <a:endParaRPr lang="en-US" sz="900" dirty="0"/>
          </a:p>
        </p:txBody>
      </p:sp>
      <p:sp>
        <p:nvSpPr>
          <p:cNvPr id="27" name="Text 25"/>
          <p:cNvSpPr/>
          <p:nvPr/>
        </p:nvSpPr>
        <p:spPr>
          <a:xfrm>
            <a:off x="10972800" y="6400800"/>
            <a:ext cx="548640" cy="274320"/>
          </a:xfrm>
          <a:prstGeom prst="rect">
            <a:avLst/>
          </a:prstGeom>
          <a:noFill/>
          <a:ln/>
        </p:spPr>
        <p:txBody>
          <a:bodyPr wrap="square" lIns="0" tIns="0" rIns="0" bIns="0" rtlCol="0" anchor="ctr"/>
          <a:lstStyle/>
          <a:p>
            <a:pPr algn="r" indent="0" marL="0">
              <a:buNone/>
            </a:pPr>
            <a:r>
              <a:rPr lang="en-US" sz="900" dirty="0">
                <a:solidFill>
                  <a:srgbClr val="5C6B7A"/>
                </a:solidFill>
                <a:latin typeface="Calibri" pitchFamily="34" charset="0"/>
                <a:ea typeface="Calibri" pitchFamily="34" charset="-122"/>
                <a:cs typeface="Calibri" pitchFamily="34" charset="-120"/>
              </a:rPr>
              <a:t>2</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56032"/>
          </a:xfrm>
          <a:prstGeom prst="rect">
            <a:avLst/>
          </a:prstGeom>
          <a:noFill/>
          <a:ln/>
        </p:spPr>
        <p:txBody>
          <a:bodyPr wrap="square" lIns="0" tIns="0" rIns="0" bIns="0" rtlCol="0" anchor="ctr"/>
          <a:lstStyle/>
          <a:p>
            <a:pPr indent="0" marL="0">
              <a:buNone/>
            </a:pPr>
            <a:r>
              <a:rPr lang="en-US" sz="1100" b="1" spc="200" kern="0" dirty="0">
                <a:solidFill>
                  <a:srgbClr val="B8762E"/>
                </a:solidFill>
                <a:latin typeface="Calibri" pitchFamily="34" charset="0"/>
                <a:ea typeface="Calibri" pitchFamily="34" charset="-122"/>
                <a:cs typeface="Calibri" pitchFamily="34" charset="-120"/>
              </a:rPr>
              <a:t>THE TRAP</a:t>
            </a:r>
            <a:endParaRPr lang="en-US" sz="1100" dirty="0"/>
          </a:p>
        </p:txBody>
      </p:sp>
      <p:sp>
        <p:nvSpPr>
          <p:cNvPr id="3" name="Text 1"/>
          <p:cNvSpPr/>
          <p:nvPr/>
        </p:nvSpPr>
        <p:spPr>
          <a:xfrm>
            <a:off x="640080" y="658368"/>
            <a:ext cx="10881360" cy="777240"/>
          </a:xfrm>
          <a:prstGeom prst="rect">
            <a:avLst/>
          </a:prstGeom>
          <a:noFill/>
          <a:ln/>
        </p:spPr>
        <p:txBody>
          <a:bodyPr wrap="square" lIns="0" tIns="0" rIns="0" bIns="0" rtlCol="0" anchor="t"/>
          <a:lstStyle/>
          <a:p>
            <a:pPr indent="0" marL="0">
              <a:buNone/>
            </a:pPr>
            <a:r>
              <a:rPr lang="en-US" sz="3400" b="1" dirty="0">
                <a:solidFill>
                  <a:srgbClr val="0F2942"/>
                </a:solidFill>
                <a:latin typeface="Cambria" pitchFamily="34" charset="0"/>
                <a:ea typeface="Cambria" pitchFamily="34" charset="-122"/>
                <a:cs typeface="Cambria" pitchFamily="34" charset="-120"/>
              </a:rPr>
              <a:t>And why they cannot fix it themselves</a:t>
            </a:r>
            <a:endParaRPr lang="en-US" sz="3400" dirty="0"/>
          </a:p>
        </p:txBody>
      </p:sp>
      <p:sp>
        <p:nvSpPr>
          <p:cNvPr id="4" name="Shape 2"/>
          <p:cNvSpPr/>
          <p:nvPr/>
        </p:nvSpPr>
        <p:spPr>
          <a:xfrm>
            <a:off x="640080" y="1783080"/>
            <a:ext cx="5257800" cy="1737360"/>
          </a:xfrm>
          <a:prstGeom prst="roundRect">
            <a:avLst>
              <a:gd name="adj" fmla="val 4211"/>
            </a:avLst>
          </a:prstGeom>
          <a:solidFill>
            <a:srgbClr val="FFFFFF"/>
          </a:solidFill>
          <a:ln w="9525">
            <a:solidFill>
              <a:srgbClr val="D6DEE7"/>
            </a:solidFill>
            <a:prstDash val="solid"/>
          </a:ln>
          <a:effectLst>
            <a:outerShdw sx="100000" sy="100000" kx="0" ky="0" algn="bl" rotWithShape="0" blurRad="101600" dist="508" dir="5400000">
              <a:srgbClr val="9AA7B4">
                <a:alpha val="12000"/>
              </a:srgbClr>
            </a:outerShdw>
          </a:effectLst>
        </p:spPr>
      </p:sp>
      <p:sp>
        <p:nvSpPr>
          <p:cNvPr id="5" name="Shape 3"/>
          <p:cNvSpPr/>
          <p:nvPr/>
        </p:nvSpPr>
        <p:spPr>
          <a:xfrm>
            <a:off x="932688" y="2093976"/>
            <a:ext cx="365760" cy="365760"/>
          </a:xfrm>
          <a:prstGeom prst="ellipse">
            <a:avLst/>
          </a:prstGeom>
          <a:solidFill>
            <a:srgbClr val="B8762E"/>
          </a:solidFill>
          <a:ln w="12700">
            <a:solidFill>
              <a:srgbClr val="B8762E"/>
            </a:solidFill>
            <a:prstDash val="solid"/>
          </a:ln>
        </p:spPr>
      </p:sp>
      <p:sp>
        <p:nvSpPr>
          <p:cNvPr id="6" name="Text 4"/>
          <p:cNvSpPr/>
          <p:nvPr/>
        </p:nvSpPr>
        <p:spPr>
          <a:xfrm>
            <a:off x="932688" y="2093976"/>
            <a:ext cx="365760" cy="365760"/>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a:t>
            </a:r>
            <a:endParaRPr lang="en-US" sz="1300" dirty="0"/>
          </a:p>
        </p:txBody>
      </p:sp>
      <p:sp>
        <p:nvSpPr>
          <p:cNvPr id="7" name="Text 5"/>
          <p:cNvSpPr/>
          <p:nvPr/>
        </p:nvSpPr>
        <p:spPr>
          <a:xfrm>
            <a:off x="1463040" y="2057400"/>
            <a:ext cx="4206240" cy="411480"/>
          </a:xfrm>
          <a:prstGeom prst="rect">
            <a:avLst/>
          </a:prstGeom>
          <a:noFill/>
          <a:ln/>
        </p:spPr>
        <p:txBody>
          <a:bodyPr wrap="square" lIns="0" tIns="0" rIns="0" bIns="0" rtlCol="0" anchor="ctr"/>
          <a:lstStyle/>
          <a:p>
            <a:pPr indent="0" marL="0">
              <a:buNone/>
            </a:pPr>
            <a:r>
              <a:rPr lang="en-US" sz="1500" b="1" dirty="0">
                <a:solidFill>
                  <a:srgbClr val="0F2942"/>
                </a:solidFill>
                <a:latin typeface="Calibri" pitchFamily="34" charset="0"/>
                <a:ea typeface="Calibri" pitchFamily="34" charset="-122"/>
                <a:cs typeface="Calibri" pitchFamily="34" charset="-120"/>
              </a:rPr>
              <a:t>No one whose job this is</a:t>
            </a:r>
            <a:endParaRPr lang="en-US" sz="1500" dirty="0"/>
          </a:p>
        </p:txBody>
      </p:sp>
      <p:sp>
        <p:nvSpPr>
          <p:cNvPr id="8" name="Text 6"/>
          <p:cNvSpPr/>
          <p:nvPr/>
        </p:nvSpPr>
        <p:spPr>
          <a:xfrm>
            <a:off x="932688" y="2587752"/>
            <a:ext cx="4709160" cy="777240"/>
          </a:xfrm>
          <a:prstGeom prst="rect">
            <a:avLst/>
          </a:prstGeom>
          <a:noFill/>
          <a:ln/>
        </p:spPr>
        <p:txBody>
          <a:bodyPr wrap="square" lIns="0" tIns="0" rIns="0" bIns="0" rtlCol="0" anchor="ctr"/>
          <a:lstStyle/>
          <a:p>
            <a:pPr indent="0" marL="0">
              <a:buNone/>
            </a:pPr>
            <a:r>
              <a:rPr lang="en-US" sz="1250" dirty="0">
                <a:solidFill>
                  <a:srgbClr val="23303D"/>
                </a:solidFill>
                <a:latin typeface="Calibri" pitchFamily="34" charset="0"/>
                <a:ea typeface="Calibri" pitchFamily="34" charset="-122"/>
                <a:cs typeface="Calibri" pitchFamily="34" charset="-120"/>
              </a:rPr>
              <a:t>There is no CIO. There is an owner, a bookkeeper and a dispatcher, and all three are already at capacity.</a:t>
            </a:r>
            <a:endParaRPr lang="en-US" sz="1250" dirty="0"/>
          </a:p>
        </p:txBody>
      </p:sp>
      <p:sp>
        <p:nvSpPr>
          <p:cNvPr id="9" name="Shape 7"/>
          <p:cNvSpPr/>
          <p:nvPr/>
        </p:nvSpPr>
        <p:spPr>
          <a:xfrm>
            <a:off x="6172200" y="1783080"/>
            <a:ext cx="5257800" cy="1737360"/>
          </a:xfrm>
          <a:prstGeom prst="roundRect">
            <a:avLst>
              <a:gd name="adj" fmla="val 4211"/>
            </a:avLst>
          </a:prstGeom>
          <a:solidFill>
            <a:srgbClr val="FFFFFF"/>
          </a:solidFill>
          <a:ln w="9525">
            <a:solidFill>
              <a:srgbClr val="D6DEE7"/>
            </a:solidFill>
            <a:prstDash val="solid"/>
          </a:ln>
          <a:effectLst>
            <a:outerShdw sx="100000" sy="100000" kx="0" ky="0" algn="bl" rotWithShape="0" blurRad="101600" dist="508" dir="5400000">
              <a:srgbClr val="9AA7B4">
                <a:alpha val="12000"/>
              </a:srgbClr>
            </a:outerShdw>
          </a:effectLst>
        </p:spPr>
      </p:sp>
      <p:sp>
        <p:nvSpPr>
          <p:cNvPr id="10" name="Shape 8"/>
          <p:cNvSpPr/>
          <p:nvPr/>
        </p:nvSpPr>
        <p:spPr>
          <a:xfrm>
            <a:off x="6464808" y="2093976"/>
            <a:ext cx="365760" cy="365760"/>
          </a:xfrm>
          <a:prstGeom prst="ellipse">
            <a:avLst/>
          </a:prstGeom>
          <a:solidFill>
            <a:srgbClr val="B8762E"/>
          </a:solidFill>
          <a:ln w="12700">
            <a:solidFill>
              <a:srgbClr val="B8762E"/>
            </a:solidFill>
            <a:prstDash val="solid"/>
          </a:ln>
        </p:spPr>
      </p:sp>
      <p:sp>
        <p:nvSpPr>
          <p:cNvPr id="11" name="Text 9"/>
          <p:cNvSpPr/>
          <p:nvPr/>
        </p:nvSpPr>
        <p:spPr>
          <a:xfrm>
            <a:off x="6464808" y="2093976"/>
            <a:ext cx="365760" cy="365760"/>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a:t>
            </a:r>
            <a:endParaRPr lang="en-US" sz="1300" dirty="0"/>
          </a:p>
        </p:txBody>
      </p:sp>
      <p:sp>
        <p:nvSpPr>
          <p:cNvPr id="12" name="Text 10"/>
          <p:cNvSpPr/>
          <p:nvPr/>
        </p:nvSpPr>
        <p:spPr>
          <a:xfrm>
            <a:off x="6995160" y="2057400"/>
            <a:ext cx="4206240" cy="411480"/>
          </a:xfrm>
          <a:prstGeom prst="rect">
            <a:avLst/>
          </a:prstGeom>
          <a:noFill/>
          <a:ln/>
        </p:spPr>
        <p:txBody>
          <a:bodyPr wrap="square" lIns="0" tIns="0" rIns="0" bIns="0" rtlCol="0" anchor="ctr"/>
          <a:lstStyle/>
          <a:p>
            <a:pPr indent="0" marL="0">
              <a:buNone/>
            </a:pPr>
            <a:r>
              <a:rPr lang="en-US" sz="1500" b="1" dirty="0">
                <a:solidFill>
                  <a:srgbClr val="0F2942"/>
                </a:solidFill>
                <a:latin typeface="Calibri" pitchFamily="34" charset="0"/>
                <a:ea typeface="Calibri" pitchFamily="34" charset="-122"/>
                <a:cs typeface="Calibri" pitchFamily="34" charset="-120"/>
              </a:rPr>
              <a:t>Software is sold, not delivered</a:t>
            </a:r>
            <a:endParaRPr lang="en-US" sz="1500" dirty="0"/>
          </a:p>
        </p:txBody>
      </p:sp>
      <p:sp>
        <p:nvSpPr>
          <p:cNvPr id="13" name="Text 11"/>
          <p:cNvSpPr/>
          <p:nvPr/>
        </p:nvSpPr>
        <p:spPr>
          <a:xfrm>
            <a:off x="6464808" y="2587752"/>
            <a:ext cx="4709160" cy="777240"/>
          </a:xfrm>
          <a:prstGeom prst="rect">
            <a:avLst/>
          </a:prstGeom>
          <a:noFill/>
          <a:ln/>
        </p:spPr>
        <p:txBody>
          <a:bodyPr wrap="square" lIns="0" tIns="0" rIns="0" bIns="0" rtlCol="0" anchor="ctr"/>
          <a:lstStyle/>
          <a:p>
            <a:pPr indent="0" marL="0">
              <a:buNone/>
            </a:pPr>
            <a:r>
              <a:rPr lang="en-US" sz="1250" dirty="0">
                <a:solidFill>
                  <a:srgbClr val="23303D"/>
                </a:solidFill>
                <a:latin typeface="Calibri" pitchFamily="34" charset="0"/>
                <a:ea typeface="Calibri" pitchFamily="34" charset="-122"/>
                <a:cs typeface="Calibri" pitchFamily="34" charset="-120"/>
              </a:rPr>
              <a:t>Every vendor sells a licence and leaves. Nobody is accountable for whether the crew actually uses it.</a:t>
            </a:r>
            <a:endParaRPr lang="en-US" sz="1250" dirty="0"/>
          </a:p>
        </p:txBody>
      </p:sp>
      <p:sp>
        <p:nvSpPr>
          <p:cNvPr id="14" name="Shape 12"/>
          <p:cNvSpPr/>
          <p:nvPr/>
        </p:nvSpPr>
        <p:spPr>
          <a:xfrm>
            <a:off x="640080" y="3749040"/>
            <a:ext cx="5257800" cy="1737360"/>
          </a:xfrm>
          <a:prstGeom prst="roundRect">
            <a:avLst>
              <a:gd name="adj" fmla="val 4211"/>
            </a:avLst>
          </a:prstGeom>
          <a:solidFill>
            <a:srgbClr val="FFFFFF"/>
          </a:solidFill>
          <a:ln w="9525">
            <a:solidFill>
              <a:srgbClr val="D6DEE7"/>
            </a:solidFill>
            <a:prstDash val="solid"/>
          </a:ln>
          <a:effectLst>
            <a:outerShdw sx="100000" sy="100000" kx="0" ky="0" algn="bl" rotWithShape="0" blurRad="101600" dist="508" dir="5400000">
              <a:srgbClr val="9AA7B4">
                <a:alpha val="12000"/>
              </a:srgbClr>
            </a:outerShdw>
          </a:effectLst>
        </p:spPr>
      </p:sp>
      <p:sp>
        <p:nvSpPr>
          <p:cNvPr id="15" name="Shape 13"/>
          <p:cNvSpPr/>
          <p:nvPr/>
        </p:nvSpPr>
        <p:spPr>
          <a:xfrm>
            <a:off x="932688" y="4059936"/>
            <a:ext cx="365760" cy="365760"/>
          </a:xfrm>
          <a:prstGeom prst="ellipse">
            <a:avLst/>
          </a:prstGeom>
          <a:solidFill>
            <a:srgbClr val="B8762E"/>
          </a:solidFill>
          <a:ln w="12700">
            <a:solidFill>
              <a:srgbClr val="B8762E"/>
            </a:solidFill>
            <a:prstDash val="solid"/>
          </a:ln>
        </p:spPr>
      </p:sp>
      <p:sp>
        <p:nvSpPr>
          <p:cNvPr id="16" name="Text 14"/>
          <p:cNvSpPr/>
          <p:nvPr/>
        </p:nvSpPr>
        <p:spPr>
          <a:xfrm>
            <a:off x="932688" y="4059936"/>
            <a:ext cx="365760" cy="365760"/>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a:t>
            </a:r>
            <a:endParaRPr lang="en-US" sz="1300" dirty="0"/>
          </a:p>
        </p:txBody>
      </p:sp>
      <p:sp>
        <p:nvSpPr>
          <p:cNvPr id="17" name="Text 15"/>
          <p:cNvSpPr/>
          <p:nvPr/>
        </p:nvSpPr>
        <p:spPr>
          <a:xfrm>
            <a:off x="1463040" y="4023360"/>
            <a:ext cx="4206240" cy="411480"/>
          </a:xfrm>
          <a:prstGeom prst="rect">
            <a:avLst/>
          </a:prstGeom>
          <a:noFill/>
          <a:ln/>
        </p:spPr>
        <p:txBody>
          <a:bodyPr wrap="square" lIns="0" tIns="0" rIns="0" bIns="0" rtlCol="0" anchor="ctr"/>
          <a:lstStyle/>
          <a:p>
            <a:pPr indent="0" marL="0">
              <a:buNone/>
            </a:pPr>
            <a:r>
              <a:rPr lang="en-US" sz="1500" b="1" dirty="0">
                <a:solidFill>
                  <a:srgbClr val="0F2942"/>
                </a:solidFill>
                <a:latin typeface="Calibri" pitchFamily="34" charset="0"/>
                <a:ea typeface="Calibri" pitchFamily="34" charset="-122"/>
                <a:cs typeface="Calibri" pitchFamily="34" charset="-120"/>
              </a:rPr>
              <a:t>The last attempt failed</a:t>
            </a:r>
            <a:endParaRPr lang="en-US" sz="1500" dirty="0"/>
          </a:p>
        </p:txBody>
      </p:sp>
      <p:sp>
        <p:nvSpPr>
          <p:cNvPr id="18" name="Text 16"/>
          <p:cNvSpPr/>
          <p:nvPr/>
        </p:nvSpPr>
        <p:spPr>
          <a:xfrm>
            <a:off x="932688" y="4553712"/>
            <a:ext cx="4709160" cy="777240"/>
          </a:xfrm>
          <a:prstGeom prst="rect">
            <a:avLst/>
          </a:prstGeom>
          <a:noFill/>
          <a:ln/>
        </p:spPr>
        <p:txBody>
          <a:bodyPr wrap="square" lIns="0" tIns="0" rIns="0" bIns="0" rtlCol="0" anchor="ctr"/>
          <a:lstStyle/>
          <a:p>
            <a:pPr indent="0" marL="0">
              <a:buNone/>
            </a:pPr>
            <a:r>
              <a:rPr lang="en-US" sz="1250" dirty="0">
                <a:solidFill>
                  <a:srgbClr val="23303D"/>
                </a:solidFill>
                <a:latin typeface="Calibri" pitchFamily="34" charset="0"/>
                <a:ea typeface="Calibri" pitchFamily="34" charset="-122"/>
                <a:cs typeface="Calibri" pitchFamily="34" charset="-120"/>
              </a:rPr>
              <a:t>Most have already bought something that did not stick. That memory is the real barrier to the next conversation.</a:t>
            </a:r>
            <a:endParaRPr lang="en-US" sz="1250" dirty="0"/>
          </a:p>
        </p:txBody>
      </p:sp>
      <p:sp>
        <p:nvSpPr>
          <p:cNvPr id="19" name="Shape 17"/>
          <p:cNvSpPr/>
          <p:nvPr/>
        </p:nvSpPr>
        <p:spPr>
          <a:xfrm>
            <a:off x="6172200" y="3749040"/>
            <a:ext cx="5257800" cy="1737360"/>
          </a:xfrm>
          <a:prstGeom prst="roundRect">
            <a:avLst>
              <a:gd name="adj" fmla="val 4211"/>
            </a:avLst>
          </a:prstGeom>
          <a:solidFill>
            <a:srgbClr val="FFFFFF"/>
          </a:solidFill>
          <a:ln w="9525">
            <a:solidFill>
              <a:srgbClr val="D6DEE7"/>
            </a:solidFill>
            <a:prstDash val="solid"/>
          </a:ln>
          <a:effectLst>
            <a:outerShdw sx="100000" sy="100000" kx="0" ky="0" algn="bl" rotWithShape="0" blurRad="101600" dist="508" dir="5400000">
              <a:srgbClr val="9AA7B4">
                <a:alpha val="12000"/>
              </a:srgbClr>
            </a:outerShdw>
          </a:effectLst>
        </p:spPr>
      </p:sp>
      <p:sp>
        <p:nvSpPr>
          <p:cNvPr id="20" name="Shape 18"/>
          <p:cNvSpPr/>
          <p:nvPr/>
        </p:nvSpPr>
        <p:spPr>
          <a:xfrm>
            <a:off x="6464808" y="4059936"/>
            <a:ext cx="365760" cy="365760"/>
          </a:xfrm>
          <a:prstGeom prst="ellipse">
            <a:avLst/>
          </a:prstGeom>
          <a:solidFill>
            <a:srgbClr val="B8762E"/>
          </a:solidFill>
          <a:ln w="12700">
            <a:solidFill>
              <a:srgbClr val="B8762E"/>
            </a:solidFill>
            <a:prstDash val="solid"/>
          </a:ln>
        </p:spPr>
      </p:sp>
      <p:sp>
        <p:nvSpPr>
          <p:cNvPr id="21" name="Text 19"/>
          <p:cNvSpPr/>
          <p:nvPr/>
        </p:nvSpPr>
        <p:spPr>
          <a:xfrm>
            <a:off x="6464808" y="4059936"/>
            <a:ext cx="365760" cy="365760"/>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a:t>
            </a:r>
            <a:endParaRPr lang="en-US" sz="1300" dirty="0"/>
          </a:p>
        </p:txBody>
      </p:sp>
      <p:sp>
        <p:nvSpPr>
          <p:cNvPr id="22" name="Text 20"/>
          <p:cNvSpPr/>
          <p:nvPr/>
        </p:nvSpPr>
        <p:spPr>
          <a:xfrm>
            <a:off x="6995160" y="4023360"/>
            <a:ext cx="4206240" cy="411480"/>
          </a:xfrm>
          <a:prstGeom prst="rect">
            <a:avLst/>
          </a:prstGeom>
          <a:noFill/>
          <a:ln/>
        </p:spPr>
        <p:txBody>
          <a:bodyPr wrap="square" lIns="0" tIns="0" rIns="0" bIns="0" rtlCol="0" anchor="ctr"/>
          <a:lstStyle/>
          <a:p>
            <a:pPr indent="0" marL="0">
              <a:buNone/>
            </a:pPr>
            <a:r>
              <a:rPr lang="en-US" sz="1500" b="1" dirty="0">
                <a:solidFill>
                  <a:srgbClr val="0F2942"/>
                </a:solidFill>
                <a:latin typeface="Calibri" pitchFamily="34" charset="0"/>
                <a:ea typeface="Calibri" pitchFamily="34" charset="-122"/>
                <a:cs typeface="Calibri" pitchFamily="34" charset="-120"/>
              </a:rPr>
              <a:t>Everyone is shouting “AI”</a:t>
            </a:r>
            <a:endParaRPr lang="en-US" sz="1500" dirty="0"/>
          </a:p>
        </p:txBody>
      </p:sp>
      <p:sp>
        <p:nvSpPr>
          <p:cNvPr id="23" name="Text 21"/>
          <p:cNvSpPr/>
          <p:nvPr/>
        </p:nvSpPr>
        <p:spPr>
          <a:xfrm>
            <a:off x="6464808" y="4553712"/>
            <a:ext cx="4709160" cy="777240"/>
          </a:xfrm>
          <a:prstGeom prst="rect">
            <a:avLst/>
          </a:prstGeom>
          <a:noFill/>
          <a:ln/>
        </p:spPr>
        <p:txBody>
          <a:bodyPr wrap="square" lIns="0" tIns="0" rIns="0" bIns="0" rtlCol="0" anchor="ctr"/>
          <a:lstStyle/>
          <a:p>
            <a:pPr indent="0" marL="0">
              <a:buNone/>
            </a:pPr>
            <a:r>
              <a:rPr lang="en-US" sz="1250" dirty="0">
                <a:solidFill>
                  <a:srgbClr val="23303D"/>
                </a:solidFill>
                <a:latin typeface="Calibri" pitchFamily="34" charset="0"/>
                <a:ea typeface="Calibri" pitchFamily="34" charset="-122"/>
                <a:cs typeface="Calibri" pitchFamily="34" charset="-120"/>
              </a:rPr>
              <a:t>Indiscriminately, at the same buyer, with no proof. Scepticism toward big technology is entirely rational here.</a:t>
            </a:r>
            <a:endParaRPr lang="en-US" sz="1250" dirty="0"/>
          </a:p>
        </p:txBody>
      </p:sp>
      <p:sp>
        <p:nvSpPr>
          <p:cNvPr id="24" name="Text 22"/>
          <p:cNvSpPr/>
          <p:nvPr/>
        </p:nvSpPr>
        <p:spPr>
          <a:xfrm>
            <a:off x="640080" y="6400800"/>
            <a:ext cx="8686800" cy="274320"/>
          </a:xfrm>
          <a:prstGeom prst="rect">
            <a:avLst/>
          </a:prstGeom>
          <a:noFill/>
          <a:ln/>
        </p:spPr>
        <p:txBody>
          <a:bodyPr wrap="square" lIns="0" tIns="0" rIns="0" bIns="0" rtlCol="0" anchor="ctr"/>
          <a:lstStyle/>
          <a:p>
            <a:pPr indent="0" marL="0">
              <a:buNone/>
            </a:pPr>
            <a:r>
              <a:rPr lang="en-US" sz="900" dirty="0">
                <a:solidFill>
                  <a:srgbClr val="5C6B7A"/>
                </a:solidFill>
                <a:latin typeface="Calibri" pitchFamily="34" charset="0"/>
                <a:ea typeface="Calibri" pitchFamily="34" charset="-122"/>
                <a:cs typeface="Calibri" pitchFamily="34" charset="-120"/>
              </a:rPr>
              <a:t>Straw man v0.1 · for discussion only · not for circulation outside the group</a:t>
            </a:r>
            <a:endParaRPr lang="en-US" sz="900" dirty="0"/>
          </a:p>
        </p:txBody>
      </p:sp>
      <p:sp>
        <p:nvSpPr>
          <p:cNvPr id="25" name="Text 23"/>
          <p:cNvSpPr/>
          <p:nvPr/>
        </p:nvSpPr>
        <p:spPr>
          <a:xfrm>
            <a:off x="10972800" y="6400800"/>
            <a:ext cx="548640" cy="274320"/>
          </a:xfrm>
          <a:prstGeom prst="rect">
            <a:avLst/>
          </a:prstGeom>
          <a:noFill/>
          <a:ln/>
        </p:spPr>
        <p:txBody>
          <a:bodyPr wrap="square" lIns="0" tIns="0" rIns="0" bIns="0" rtlCol="0" anchor="ctr"/>
          <a:lstStyle/>
          <a:p>
            <a:pPr algn="r" indent="0" marL="0">
              <a:buNone/>
            </a:pPr>
            <a:r>
              <a:rPr lang="en-US" sz="900" dirty="0">
                <a:solidFill>
                  <a:srgbClr val="5C6B7A"/>
                </a:solidFill>
                <a:latin typeface="Calibri" pitchFamily="34" charset="0"/>
                <a:ea typeface="Calibri" pitchFamily="34" charset="-122"/>
                <a:cs typeface="Calibri" pitchFamily="34" charset="-120"/>
              </a:rPr>
              <a:t>3</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F2942"/>
        </a:solidFill>
      </p:bgPr>
    </p:bg>
    <p:spTree>
      <p:nvGrpSpPr>
        <p:cNvPr id="1" name=""/>
        <p:cNvGrpSpPr/>
        <p:nvPr/>
      </p:nvGrpSpPr>
      <p:grpSpPr>
        <a:xfrm>
          <a:off x="0" y="0"/>
          <a:ext cx="0" cy="0"/>
          <a:chOff x="0" y="0"/>
          <a:chExt cx="0" cy="0"/>
        </a:xfrm>
      </p:grpSpPr>
      <p:sp>
        <p:nvSpPr>
          <p:cNvPr id="2" name="Shape 0"/>
          <p:cNvSpPr/>
          <p:nvPr/>
        </p:nvSpPr>
        <p:spPr>
          <a:xfrm>
            <a:off x="-2011680" y="3566160"/>
            <a:ext cx="5852160" cy="5852160"/>
          </a:xfrm>
          <a:prstGeom prst="ellipse">
            <a:avLst/>
          </a:prstGeom>
          <a:solidFill>
            <a:srgbClr val="1B3E60"/>
          </a:solidFill>
          <a:ln/>
        </p:spPr>
      </p:sp>
      <p:sp>
        <p:nvSpPr>
          <p:cNvPr id="3" name="Text 1"/>
          <p:cNvSpPr/>
          <p:nvPr/>
        </p:nvSpPr>
        <p:spPr>
          <a:xfrm>
            <a:off x="640080" y="1051560"/>
            <a:ext cx="10058400" cy="274320"/>
          </a:xfrm>
          <a:prstGeom prst="rect">
            <a:avLst/>
          </a:prstGeom>
          <a:noFill/>
          <a:ln/>
        </p:spPr>
        <p:txBody>
          <a:bodyPr wrap="square" lIns="0" tIns="0" rIns="0" bIns="0" rtlCol="0" anchor="ctr"/>
          <a:lstStyle/>
          <a:p>
            <a:pPr indent="0" marL="0">
              <a:buNone/>
            </a:pPr>
            <a:r>
              <a:rPr lang="en-US" sz="1100" b="1" spc="200" kern="0" dirty="0">
                <a:solidFill>
                  <a:srgbClr val="E8C79A"/>
                </a:solidFill>
                <a:latin typeface="Calibri" pitchFamily="34" charset="0"/>
                <a:ea typeface="Calibri" pitchFamily="34" charset="-122"/>
                <a:cs typeface="Calibri" pitchFamily="34" charset="-120"/>
              </a:rPr>
              <a:t>THE INSIGHT THIS BUSINESS IS BUILT ON</a:t>
            </a:r>
            <a:endParaRPr lang="en-US" sz="1100" dirty="0"/>
          </a:p>
        </p:txBody>
      </p:sp>
      <p:sp>
        <p:nvSpPr>
          <p:cNvPr id="4" name="Text 2"/>
          <p:cNvSpPr/>
          <p:nvPr/>
        </p:nvSpPr>
        <p:spPr>
          <a:xfrm>
            <a:off x="640080" y="1600200"/>
            <a:ext cx="10515600" cy="2194560"/>
          </a:xfrm>
          <a:prstGeom prst="rect">
            <a:avLst/>
          </a:prstGeom>
          <a:noFill/>
          <a:ln/>
        </p:spPr>
        <p:txBody>
          <a:bodyPr wrap="square" lIns="0" tIns="0" rIns="0" bIns="0" rtlCol="0" anchor="ctr"/>
          <a:lstStyle/>
          <a:p>
            <a:pPr indent="0" marL="0">
              <a:lnSpc>
                <a:spcPts val="4200"/>
              </a:lnSpc>
              <a:buNone/>
            </a:pPr>
            <a:r>
              <a:rPr lang="en-US" sz="3200" b="1" dirty="0">
                <a:solidFill>
                  <a:srgbClr val="FFFFFF"/>
                </a:solidFill>
                <a:latin typeface="Cambria" pitchFamily="34" charset="0"/>
                <a:ea typeface="Cambria" pitchFamily="34" charset="-122"/>
                <a:cs typeface="Cambria" pitchFamily="34" charset="-120"/>
              </a:rPr>
              <a:t>“I am not concerned that the offering is the bottleneck. I am convinced that access to the client base is the bottleneck.”</a:t>
            </a:r>
            <a:endParaRPr lang="en-US" sz="3200" dirty="0"/>
          </a:p>
        </p:txBody>
      </p:sp>
      <p:sp>
        <p:nvSpPr>
          <p:cNvPr id="5" name="Text 3"/>
          <p:cNvSpPr/>
          <p:nvPr/>
        </p:nvSpPr>
        <p:spPr>
          <a:xfrm>
            <a:off x="640080" y="3886200"/>
            <a:ext cx="5486400" cy="320040"/>
          </a:xfrm>
          <a:prstGeom prst="rect">
            <a:avLst/>
          </a:prstGeom>
          <a:noFill/>
          <a:ln/>
        </p:spPr>
        <p:txBody>
          <a:bodyPr wrap="square" lIns="0" tIns="0" rIns="0" bIns="0" rtlCol="0" anchor="ctr"/>
          <a:lstStyle/>
          <a:p>
            <a:pPr indent="0" marL="0">
              <a:buNone/>
            </a:pPr>
            <a:r>
              <a:rPr lang="en-US" sz="1300" b="1" dirty="0">
                <a:solidFill>
                  <a:srgbClr val="B8762E"/>
                </a:solidFill>
                <a:latin typeface="Calibri" pitchFamily="34" charset="0"/>
                <a:ea typeface="Calibri" pitchFamily="34" charset="-122"/>
                <a:cs typeface="Calibri" pitchFamily="34" charset="-120"/>
              </a:rPr>
              <a:t>Gus Byleveld, 5 August 2026</a:t>
            </a:r>
            <a:endParaRPr lang="en-US" sz="1300" dirty="0"/>
          </a:p>
        </p:txBody>
      </p:sp>
      <p:sp>
        <p:nvSpPr>
          <p:cNvPr id="6" name="Shape 4"/>
          <p:cNvSpPr/>
          <p:nvPr/>
        </p:nvSpPr>
        <p:spPr>
          <a:xfrm>
            <a:off x="640080" y="4617720"/>
            <a:ext cx="5120640" cy="1371600"/>
          </a:xfrm>
          <a:prstGeom prst="roundRect">
            <a:avLst>
              <a:gd name="adj" fmla="val 5333"/>
            </a:avLst>
          </a:prstGeom>
          <a:solidFill>
            <a:srgbClr val="1B3E60"/>
          </a:solidFill>
          <a:ln w="9525">
            <a:solidFill>
              <a:srgbClr val="2E5580"/>
            </a:solidFill>
            <a:prstDash val="solid"/>
          </a:ln>
        </p:spPr>
      </p:sp>
      <p:sp>
        <p:nvSpPr>
          <p:cNvPr id="7" name="Text 5"/>
          <p:cNvSpPr/>
          <p:nvPr/>
        </p:nvSpPr>
        <p:spPr>
          <a:xfrm>
            <a:off x="914400" y="4773168"/>
            <a:ext cx="4572000" cy="320040"/>
          </a:xfrm>
          <a:prstGeom prst="rect">
            <a:avLst/>
          </a:prstGeom>
          <a:noFill/>
          <a:ln/>
        </p:spPr>
        <p:txBody>
          <a:bodyPr wrap="square" lIns="0" tIns="0" rIns="0" bIns="0" rtlCol="0" anchor="ctr"/>
          <a:lstStyle/>
          <a:p>
            <a:pPr indent="0" marL="0">
              <a:buNone/>
            </a:pPr>
            <a:r>
              <a:rPr lang="en-US" sz="1300" b="1" dirty="0">
                <a:solidFill>
                  <a:srgbClr val="E8C79A"/>
                </a:solidFill>
                <a:latin typeface="Calibri" pitchFamily="34" charset="0"/>
                <a:ea typeface="Calibri" pitchFamily="34" charset="-122"/>
                <a:cs typeface="Calibri" pitchFamily="34" charset="-120"/>
              </a:rPr>
              <a:t>What this rules out</a:t>
            </a:r>
            <a:endParaRPr lang="en-US" sz="1300" dirty="0"/>
          </a:p>
        </p:txBody>
      </p:sp>
      <p:sp>
        <p:nvSpPr>
          <p:cNvPr id="8" name="Text 6"/>
          <p:cNvSpPr/>
          <p:nvPr/>
        </p:nvSpPr>
        <p:spPr>
          <a:xfrm>
            <a:off x="914400" y="5120640"/>
            <a:ext cx="4572000" cy="731520"/>
          </a:xfrm>
          <a:prstGeom prst="rect">
            <a:avLst/>
          </a:prstGeom>
          <a:noFill/>
          <a:ln/>
        </p:spPr>
        <p:txBody>
          <a:bodyPr wrap="square" lIns="0" tIns="0" rIns="0" bIns="0" rtlCol="0" anchor="ctr"/>
          <a:lstStyle/>
          <a:p>
            <a:pPr indent="0" marL="0">
              <a:buNone/>
            </a:pPr>
            <a:r>
              <a:rPr lang="en-US" sz="1200" dirty="0">
                <a:solidFill>
                  <a:srgbClr val="D6E2EE"/>
                </a:solidFill>
                <a:latin typeface="Calibri" pitchFamily="34" charset="0"/>
                <a:ea typeface="Calibri" pitchFamily="34" charset="-122"/>
                <a:cs typeface="Calibri" pitchFamily="34" charset="-120"/>
              </a:rPr>
              <a:t>Building a product first and hoping to sell it. Any plan whose first milestone is code.</a:t>
            </a:r>
            <a:endParaRPr lang="en-US" sz="1200" dirty="0"/>
          </a:p>
        </p:txBody>
      </p:sp>
      <p:sp>
        <p:nvSpPr>
          <p:cNvPr id="9" name="Shape 7"/>
          <p:cNvSpPr/>
          <p:nvPr/>
        </p:nvSpPr>
        <p:spPr>
          <a:xfrm>
            <a:off x="6035040" y="4617720"/>
            <a:ext cx="5120640" cy="1371600"/>
          </a:xfrm>
          <a:prstGeom prst="roundRect">
            <a:avLst>
              <a:gd name="adj" fmla="val 5333"/>
            </a:avLst>
          </a:prstGeom>
          <a:solidFill>
            <a:srgbClr val="1B3E60"/>
          </a:solidFill>
          <a:ln w="9525">
            <a:solidFill>
              <a:srgbClr val="2E5580"/>
            </a:solidFill>
            <a:prstDash val="solid"/>
          </a:ln>
        </p:spPr>
      </p:sp>
      <p:sp>
        <p:nvSpPr>
          <p:cNvPr id="10" name="Text 8"/>
          <p:cNvSpPr/>
          <p:nvPr/>
        </p:nvSpPr>
        <p:spPr>
          <a:xfrm>
            <a:off x="6309360" y="4773168"/>
            <a:ext cx="4572000" cy="320040"/>
          </a:xfrm>
          <a:prstGeom prst="rect">
            <a:avLst/>
          </a:prstGeom>
          <a:noFill/>
          <a:ln/>
        </p:spPr>
        <p:txBody>
          <a:bodyPr wrap="square" lIns="0" tIns="0" rIns="0" bIns="0" rtlCol="0" anchor="ctr"/>
          <a:lstStyle/>
          <a:p>
            <a:pPr indent="0" marL="0">
              <a:buNone/>
            </a:pPr>
            <a:r>
              <a:rPr lang="en-US" sz="1300" b="1" dirty="0">
                <a:solidFill>
                  <a:srgbClr val="E8C79A"/>
                </a:solidFill>
                <a:latin typeface="Calibri" pitchFamily="34" charset="0"/>
                <a:ea typeface="Calibri" pitchFamily="34" charset="-122"/>
                <a:cs typeface="Calibri" pitchFamily="34" charset="-120"/>
              </a:rPr>
              <a:t>What it rules in</a:t>
            </a:r>
            <a:endParaRPr lang="en-US" sz="1300" dirty="0"/>
          </a:p>
        </p:txBody>
      </p:sp>
      <p:sp>
        <p:nvSpPr>
          <p:cNvPr id="11" name="Text 9"/>
          <p:cNvSpPr/>
          <p:nvPr/>
        </p:nvSpPr>
        <p:spPr>
          <a:xfrm>
            <a:off x="6309360" y="5120640"/>
            <a:ext cx="4572000" cy="731520"/>
          </a:xfrm>
          <a:prstGeom prst="rect">
            <a:avLst/>
          </a:prstGeom>
          <a:noFill/>
          <a:ln/>
        </p:spPr>
        <p:txBody>
          <a:bodyPr wrap="square" lIns="0" tIns="0" rIns="0" bIns="0" rtlCol="0" anchor="ctr"/>
          <a:lstStyle/>
          <a:p>
            <a:pPr indent="0" marL="0">
              <a:buNone/>
            </a:pPr>
            <a:r>
              <a:rPr lang="en-US" sz="1200" dirty="0">
                <a:solidFill>
                  <a:srgbClr val="D6E2EE"/>
                </a:solidFill>
                <a:latin typeface="Calibri" pitchFamily="34" charset="0"/>
                <a:ea typeface="Calibri" pitchFamily="34" charset="-122"/>
                <a:cs typeface="Calibri" pitchFamily="34" charset="-120"/>
              </a:rPr>
              <a:t>A relationship-led entry through people who are already trusted by this buyer — and selling the outcome before we build it.</a:t>
            </a:r>
            <a:endParaRPr lang="en-US"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56032"/>
          </a:xfrm>
          <a:prstGeom prst="rect">
            <a:avLst/>
          </a:prstGeom>
          <a:noFill/>
          <a:ln/>
        </p:spPr>
        <p:txBody>
          <a:bodyPr wrap="square" lIns="0" tIns="0" rIns="0" bIns="0" rtlCol="0" anchor="ctr"/>
          <a:lstStyle/>
          <a:p>
            <a:pPr indent="0" marL="0">
              <a:buNone/>
            </a:pPr>
            <a:r>
              <a:rPr lang="en-US" sz="1100" b="1" spc="200" kern="0" dirty="0">
                <a:solidFill>
                  <a:srgbClr val="B8762E"/>
                </a:solidFill>
                <a:latin typeface="Calibri" pitchFamily="34" charset="0"/>
                <a:ea typeface="Calibri" pitchFamily="34" charset="-122"/>
                <a:cs typeface="Calibri" pitchFamily="34" charset="-120"/>
              </a:rPr>
              <a:t>WHAT WE ARE</a:t>
            </a:r>
            <a:endParaRPr lang="en-US" sz="1100" dirty="0"/>
          </a:p>
        </p:txBody>
      </p:sp>
      <p:sp>
        <p:nvSpPr>
          <p:cNvPr id="3" name="Text 1"/>
          <p:cNvSpPr/>
          <p:nvPr/>
        </p:nvSpPr>
        <p:spPr>
          <a:xfrm>
            <a:off x="640080" y="658368"/>
            <a:ext cx="10881360" cy="777240"/>
          </a:xfrm>
          <a:prstGeom prst="rect">
            <a:avLst/>
          </a:prstGeom>
          <a:noFill/>
          <a:ln/>
        </p:spPr>
        <p:txBody>
          <a:bodyPr wrap="square" lIns="0" tIns="0" rIns="0" bIns="0" rtlCol="0" anchor="t"/>
          <a:lstStyle/>
          <a:p>
            <a:pPr indent="0" marL="0">
              <a:buNone/>
            </a:pPr>
            <a:r>
              <a:rPr lang="en-US" sz="3400" b="1" dirty="0">
                <a:solidFill>
                  <a:srgbClr val="0F2942"/>
                </a:solidFill>
                <a:latin typeface="Cambria" pitchFamily="34" charset="0"/>
                <a:ea typeface="Cambria" pitchFamily="34" charset="-122"/>
                <a:cs typeface="Cambria" pitchFamily="34" charset="-120"/>
              </a:rPr>
              <a:t>We are the architect, not the builder</a:t>
            </a:r>
            <a:endParaRPr lang="en-US" sz="3400" dirty="0"/>
          </a:p>
        </p:txBody>
      </p:sp>
      <p:sp>
        <p:nvSpPr>
          <p:cNvPr id="4" name="Text 2"/>
          <p:cNvSpPr/>
          <p:nvPr/>
        </p:nvSpPr>
        <p:spPr>
          <a:xfrm>
            <a:off x="640080" y="1783080"/>
            <a:ext cx="6035040" cy="1371600"/>
          </a:xfrm>
          <a:prstGeom prst="rect">
            <a:avLst/>
          </a:prstGeom>
          <a:noFill/>
          <a:ln/>
        </p:spPr>
        <p:txBody>
          <a:bodyPr wrap="square" lIns="0" tIns="0" rIns="0" bIns="0" rtlCol="0" anchor="ctr"/>
          <a:lstStyle/>
          <a:p>
            <a:pPr indent="0" marL="0">
              <a:buNone/>
            </a:pPr>
            <a:r>
              <a:rPr lang="en-US" sz="1450" dirty="0">
                <a:solidFill>
                  <a:srgbClr val="23303D"/>
                </a:solidFill>
                <a:latin typeface="Calibri" pitchFamily="34" charset="0"/>
                <a:ea typeface="Calibri" pitchFamily="34" charset="-122"/>
                <a:cs typeface="Calibri" pitchFamily="34" charset="-120"/>
              </a:rPr>
              <a:t>An architect draws the plans and decides who does the plumbing and who does the roof. They are accountable for whether the building stands up — not for laying every brick. That is the position we take with a small business and its operating systems.</a:t>
            </a:r>
            <a:endParaRPr lang="en-US" sz="1450" dirty="0"/>
          </a:p>
        </p:txBody>
      </p:sp>
      <p:sp>
        <p:nvSpPr>
          <p:cNvPr id="5" name="Text 3"/>
          <p:cNvSpPr/>
          <p:nvPr/>
        </p:nvSpPr>
        <p:spPr>
          <a:xfrm>
            <a:off x="640080" y="3154680"/>
            <a:ext cx="6035040" cy="914400"/>
          </a:xfrm>
          <a:prstGeom prst="rect">
            <a:avLst/>
          </a:prstGeom>
          <a:noFill/>
          <a:ln/>
        </p:spPr>
        <p:txBody>
          <a:bodyPr wrap="square" lIns="0" tIns="0" rIns="0" bIns="0" rtlCol="0" anchor="ctr"/>
          <a:lstStyle/>
          <a:p>
            <a:pPr indent="0" marL="0">
              <a:buNone/>
            </a:pPr>
            <a:r>
              <a:rPr lang="en-US" sz="1700" b="1" i="1" dirty="0">
                <a:solidFill>
                  <a:srgbClr val="0F2942"/>
                </a:solidFill>
                <a:latin typeface="Cambria" pitchFamily="34" charset="0"/>
                <a:ea typeface="Cambria" pitchFamily="34" charset="-122"/>
                <a:cs typeface="Cambria" pitchFamily="34" charset="-120"/>
              </a:rPr>
              <a:t>“I think we need to look at this as almost like a small business AI architect company.”</a:t>
            </a:r>
            <a:endParaRPr lang="en-US" sz="1700" dirty="0"/>
          </a:p>
        </p:txBody>
      </p:sp>
      <p:sp>
        <p:nvSpPr>
          <p:cNvPr id="6" name="Text 4"/>
          <p:cNvSpPr/>
          <p:nvPr/>
        </p:nvSpPr>
        <p:spPr>
          <a:xfrm>
            <a:off x="640080" y="4069080"/>
            <a:ext cx="3657600" cy="274320"/>
          </a:xfrm>
          <a:prstGeom prst="rect">
            <a:avLst/>
          </a:prstGeom>
          <a:noFill/>
          <a:ln/>
        </p:spPr>
        <p:txBody>
          <a:bodyPr wrap="square" lIns="0" tIns="0" rIns="0" bIns="0" rtlCol="0" anchor="ctr"/>
          <a:lstStyle/>
          <a:p>
            <a:pPr indent="0" marL="0">
              <a:buNone/>
            </a:pPr>
            <a:r>
              <a:rPr lang="en-US" sz="1150" b="1" dirty="0">
                <a:solidFill>
                  <a:srgbClr val="B8762E"/>
                </a:solidFill>
                <a:latin typeface="Calibri" pitchFamily="34" charset="0"/>
                <a:ea typeface="Calibri" pitchFamily="34" charset="-122"/>
                <a:cs typeface="Calibri" pitchFamily="34" charset="-120"/>
              </a:rPr>
              <a:t>Dirk van der Merwe</a:t>
            </a:r>
            <a:endParaRPr lang="en-US" sz="1150" dirty="0"/>
          </a:p>
        </p:txBody>
      </p:sp>
      <p:sp>
        <p:nvSpPr>
          <p:cNvPr id="7" name="Text 5"/>
          <p:cNvSpPr/>
          <p:nvPr/>
        </p:nvSpPr>
        <p:spPr>
          <a:xfrm>
            <a:off x="640080" y="4572000"/>
            <a:ext cx="6035040" cy="292608"/>
          </a:xfrm>
          <a:prstGeom prst="rect">
            <a:avLst/>
          </a:prstGeom>
          <a:noFill/>
          <a:ln/>
        </p:spPr>
        <p:txBody>
          <a:bodyPr wrap="square" lIns="0" tIns="0" rIns="0" bIns="0" rtlCol="0" anchor="ctr"/>
          <a:lstStyle/>
          <a:p>
            <a:pPr indent="0" marL="0">
              <a:buNone/>
            </a:pPr>
            <a:r>
              <a:rPr lang="en-US" sz="1300" b="1" dirty="0">
                <a:solidFill>
                  <a:srgbClr val="0F2942"/>
                </a:solidFill>
                <a:latin typeface="Calibri" pitchFamily="34" charset="0"/>
                <a:ea typeface="Calibri" pitchFamily="34" charset="-122"/>
                <a:cs typeface="Calibri" pitchFamily="34" charset="-120"/>
              </a:rPr>
              <a:t>Why the position is the right one:</a:t>
            </a:r>
            <a:endParaRPr lang="en-US" sz="1300" dirty="0"/>
          </a:p>
        </p:txBody>
      </p:sp>
      <p:sp>
        <p:nvSpPr>
          <p:cNvPr id="8" name="Text 6"/>
          <p:cNvSpPr/>
          <p:nvPr/>
        </p:nvSpPr>
        <p:spPr>
          <a:xfrm>
            <a:off x="749808" y="4919472"/>
            <a:ext cx="5852160" cy="1188720"/>
          </a:xfrm>
          <a:prstGeom prst="rect">
            <a:avLst/>
          </a:prstGeom>
          <a:noFill/>
          <a:ln/>
        </p:spPr>
        <p:txBody>
          <a:bodyPr wrap="square" lIns="0" tIns="0" rIns="0" bIns="0" rtlCol="0" anchor="ctr"/>
          <a:lstStyle/>
          <a:p>
            <a:pPr marL="342900" indent="-342900">
              <a:spcAft>
                <a:spcPts val="600"/>
              </a:spcAft>
              <a:buSzPct val="100000"/>
              <a:buChar char="•"/>
            </a:pPr>
            <a:r>
              <a:rPr lang="en-US" sz="1250" dirty="0">
                <a:solidFill>
                  <a:srgbClr val="23303D"/>
                </a:solidFill>
                <a:latin typeface="Calibri" pitchFamily="34" charset="0"/>
                <a:ea typeface="Calibri" pitchFamily="34" charset="-122"/>
                <a:cs typeface="Calibri" pitchFamily="34" charset="-120"/>
              </a:rPr>
              <a:t>Four senior people do not scale as a delivery shop — they scale as judgement.</a:t>
            </a:r>
            <a:endParaRPr lang="en-US" sz="1250" dirty="0"/>
          </a:p>
          <a:p>
            <a:pPr marL="342900" indent="-342900">
              <a:spcAft>
                <a:spcPts val="600"/>
              </a:spcAft>
              <a:buSzPct val="100000"/>
              <a:buChar char="•"/>
            </a:pPr>
            <a:r>
              <a:rPr lang="en-US" sz="1250" dirty="0">
                <a:solidFill>
                  <a:srgbClr val="23303D"/>
                </a:solidFill>
                <a:latin typeface="Calibri" pitchFamily="34" charset="0"/>
                <a:ea typeface="Calibri" pitchFamily="34" charset="-122"/>
                <a:cs typeface="Calibri" pitchFamily="34" charset="-120"/>
              </a:rPr>
              <a:t>It is the highest-margin seat in the value chain and the hardest to displace.</a:t>
            </a:r>
            <a:endParaRPr lang="en-US" sz="1250" dirty="0"/>
          </a:p>
          <a:p>
            <a:pPr marL="342900" indent="-342900">
              <a:spcAft>
                <a:spcPts val="600"/>
              </a:spcAft>
              <a:buSzPct val="100000"/>
              <a:buChar char="•"/>
            </a:pPr>
            <a:r>
              <a:rPr lang="en-US" sz="1250" dirty="0">
                <a:solidFill>
                  <a:srgbClr val="23303D"/>
                </a:solidFill>
                <a:latin typeface="Calibri" pitchFamily="34" charset="0"/>
                <a:ea typeface="Calibri" pitchFamily="34" charset="-122"/>
                <a:cs typeface="Calibri" pitchFamily="34" charset="-120"/>
              </a:rPr>
              <a:t>It lets us bring partners in without pretending we do everything ourselves.</a:t>
            </a:r>
            <a:endParaRPr lang="en-US" sz="1250" dirty="0"/>
          </a:p>
        </p:txBody>
      </p:sp>
      <p:sp>
        <p:nvSpPr>
          <p:cNvPr id="9" name="Shape 7"/>
          <p:cNvSpPr/>
          <p:nvPr/>
        </p:nvSpPr>
        <p:spPr>
          <a:xfrm>
            <a:off x="7086600" y="1783080"/>
            <a:ext cx="4434840" cy="4160520"/>
          </a:xfrm>
          <a:prstGeom prst="roundRect">
            <a:avLst>
              <a:gd name="adj" fmla="val 1758"/>
            </a:avLst>
          </a:prstGeom>
          <a:solidFill>
            <a:srgbClr val="0F2942"/>
          </a:solidFill>
          <a:ln w="9525">
            <a:solidFill>
              <a:srgbClr val="0F2942"/>
            </a:solidFill>
            <a:prstDash val="solid"/>
          </a:ln>
        </p:spPr>
      </p:sp>
      <p:sp>
        <p:nvSpPr>
          <p:cNvPr id="10" name="Text 8"/>
          <p:cNvSpPr/>
          <p:nvPr/>
        </p:nvSpPr>
        <p:spPr>
          <a:xfrm>
            <a:off x="7360920" y="2011680"/>
            <a:ext cx="3840480" cy="365760"/>
          </a:xfrm>
          <a:prstGeom prst="rect">
            <a:avLst/>
          </a:prstGeom>
          <a:noFill/>
          <a:ln/>
        </p:spPr>
        <p:txBody>
          <a:bodyPr wrap="square" lIns="0" tIns="0" rIns="0" bIns="0" rtlCol="0" anchor="ctr"/>
          <a:lstStyle/>
          <a:p>
            <a:pPr indent="0" marL="0">
              <a:buNone/>
            </a:pPr>
            <a:r>
              <a:rPr lang="en-US" sz="2000" b="1" dirty="0">
                <a:solidFill>
                  <a:srgbClr val="FFFFFF"/>
                </a:solidFill>
                <a:latin typeface="Cambria" pitchFamily="34" charset="0"/>
                <a:ea typeface="Cambria" pitchFamily="34" charset="-122"/>
                <a:cs typeface="Cambria" pitchFamily="34" charset="-120"/>
              </a:rPr>
              <a:t>The brain trust</a:t>
            </a:r>
            <a:endParaRPr lang="en-US" sz="2000" dirty="0"/>
          </a:p>
        </p:txBody>
      </p:sp>
      <p:sp>
        <p:nvSpPr>
          <p:cNvPr id="11" name="Shape 9"/>
          <p:cNvSpPr/>
          <p:nvPr/>
        </p:nvSpPr>
        <p:spPr>
          <a:xfrm>
            <a:off x="7360920" y="2606040"/>
            <a:ext cx="365760" cy="365760"/>
          </a:xfrm>
          <a:prstGeom prst="ellipse">
            <a:avLst/>
          </a:prstGeom>
          <a:solidFill>
            <a:srgbClr val="B8762E"/>
          </a:solidFill>
          <a:ln w="12700">
            <a:solidFill>
              <a:srgbClr val="B8762E"/>
            </a:solidFill>
            <a:prstDash val="solid"/>
          </a:ln>
        </p:spPr>
      </p:sp>
      <p:sp>
        <p:nvSpPr>
          <p:cNvPr id="12" name="Text 10"/>
          <p:cNvSpPr/>
          <p:nvPr/>
        </p:nvSpPr>
        <p:spPr>
          <a:xfrm>
            <a:off x="7360920" y="2606040"/>
            <a:ext cx="365760" cy="365760"/>
          </a:xfrm>
          <a:prstGeom prst="rect">
            <a:avLst/>
          </a:prstGeom>
          <a:noFill/>
          <a:ln/>
        </p:spPr>
        <p:txBody>
          <a:bodyPr wrap="square" lIns="0" tIns="0" rIns="0" bIns="0" rtlCol="0" anchor="ctr"/>
          <a:lstStyle/>
          <a:p>
            <a:pPr algn="ctr" indent="0" marL="0">
              <a:buNone/>
            </a:pPr>
            <a:r>
              <a:rPr lang="en-US" sz="1300" b="1" dirty="0">
                <a:solidFill>
                  <a:srgbClr val="0F2942"/>
                </a:solidFill>
                <a:latin typeface="Calibri" pitchFamily="34" charset="0"/>
                <a:ea typeface="Calibri" pitchFamily="34" charset="-122"/>
                <a:cs typeface="Calibri" pitchFamily="34" charset="-120"/>
              </a:rPr>
              <a:t>1</a:t>
            </a:r>
            <a:endParaRPr lang="en-US" sz="1300" dirty="0"/>
          </a:p>
        </p:txBody>
      </p:sp>
      <p:sp>
        <p:nvSpPr>
          <p:cNvPr id="13" name="Text 11"/>
          <p:cNvSpPr/>
          <p:nvPr/>
        </p:nvSpPr>
        <p:spPr>
          <a:xfrm>
            <a:off x="7863840" y="2569464"/>
            <a:ext cx="3383280" cy="292608"/>
          </a:xfrm>
          <a:prstGeom prst="rect">
            <a:avLst/>
          </a:prstGeom>
          <a:noFill/>
          <a:ln/>
        </p:spPr>
        <p:txBody>
          <a:bodyPr wrap="square" lIns="0" tIns="0" rIns="0" bIns="0" rtlCol="0" anchor="ctr"/>
          <a:lstStyle/>
          <a:p>
            <a:pPr indent="0" marL="0">
              <a:buNone/>
            </a:pPr>
            <a:r>
              <a:rPr lang="en-US" sz="1400" b="1" dirty="0">
                <a:solidFill>
                  <a:srgbClr val="E8C79A"/>
                </a:solidFill>
                <a:latin typeface="Calibri" pitchFamily="34" charset="0"/>
                <a:ea typeface="Calibri" pitchFamily="34" charset="-122"/>
                <a:cs typeface="Calibri" pitchFamily="34" charset="-120"/>
              </a:rPr>
              <a:t>We define</a:t>
            </a:r>
            <a:endParaRPr lang="en-US" sz="1400" dirty="0"/>
          </a:p>
        </p:txBody>
      </p:sp>
      <p:sp>
        <p:nvSpPr>
          <p:cNvPr id="14" name="Text 12"/>
          <p:cNvSpPr/>
          <p:nvPr/>
        </p:nvSpPr>
        <p:spPr>
          <a:xfrm>
            <a:off x="7863840" y="2843784"/>
            <a:ext cx="3429000" cy="457200"/>
          </a:xfrm>
          <a:prstGeom prst="rect">
            <a:avLst/>
          </a:prstGeom>
          <a:noFill/>
          <a:ln/>
        </p:spPr>
        <p:txBody>
          <a:bodyPr wrap="square" lIns="0" tIns="0" rIns="0" bIns="0" rtlCol="0" anchor="ctr"/>
          <a:lstStyle/>
          <a:p>
            <a:pPr indent="0" marL="0">
              <a:buNone/>
            </a:pPr>
            <a:r>
              <a:rPr lang="en-US" sz="1150" dirty="0">
                <a:solidFill>
                  <a:srgbClr val="D6E2EE"/>
                </a:solidFill>
                <a:latin typeface="Calibri" pitchFamily="34" charset="0"/>
                <a:ea typeface="Calibri" pitchFamily="34" charset="-122"/>
                <a:cs typeface="Calibri" pitchFamily="34" charset="-120"/>
              </a:rPr>
              <a:t>the problem worth solving and what good looks like</a:t>
            </a:r>
            <a:endParaRPr lang="en-US" sz="1150" dirty="0"/>
          </a:p>
        </p:txBody>
      </p:sp>
      <p:sp>
        <p:nvSpPr>
          <p:cNvPr id="15" name="Shape 13"/>
          <p:cNvSpPr/>
          <p:nvPr/>
        </p:nvSpPr>
        <p:spPr>
          <a:xfrm>
            <a:off x="7360920" y="3429000"/>
            <a:ext cx="365760" cy="365760"/>
          </a:xfrm>
          <a:prstGeom prst="ellipse">
            <a:avLst/>
          </a:prstGeom>
          <a:solidFill>
            <a:srgbClr val="B8762E"/>
          </a:solidFill>
          <a:ln w="12700">
            <a:solidFill>
              <a:srgbClr val="B8762E"/>
            </a:solidFill>
            <a:prstDash val="solid"/>
          </a:ln>
        </p:spPr>
      </p:sp>
      <p:sp>
        <p:nvSpPr>
          <p:cNvPr id="16" name="Text 14"/>
          <p:cNvSpPr/>
          <p:nvPr/>
        </p:nvSpPr>
        <p:spPr>
          <a:xfrm>
            <a:off x="7360920" y="3429000"/>
            <a:ext cx="365760" cy="365760"/>
          </a:xfrm>
          <a:prstGeom prst="rect">
            <a:avLst/>
          </a:prstGeom>
          <a:noFill/>
          <a:ln/>
        </p:spPr>
        <p:txBody>
          <a:bodyPr wrap="square" lIns="0" tIns="0" rIns="0" bIns="0" rtlCol="0" anchor="ctr"/>
          <a:lstStyle/>
          <a:p>
            <a:pPr algn="ctr" indent="0" marL="0">
              <a:buNone/>
            </a:pPr>
            <a:r>
              <a:rPr lang="en-US" sz="1300" b="1" dirty="0">
                <a:solidFill>
                  <a:srgbClr val="0F2942"/>
                </a:solidFill>
                <a:latin typeface="Calibri" pitchFamily="34" charset="0"/>
                <a:ea typeface="Calibri" pitchFamily="34" charset="-122"/>
                <a:cs typeface="Calibri" pitchFamily="34" charset="-120"/>
              </a:rPr>
              <a:t>2</a:t>
            </a:r>
            <a:endParaRPr lang="en-US" sz="1300" dirty="0"/>
          </a:p>
        </p:txBody>
      </p:sp>
      <p:sp>
        <p:nvSpPr>
          <p:cNvPr id="17" name="Text 15"/>
          <p:cNvSpPr/>
          <p:nvPr/>
        </p:nvSpPr>
        <p:spPr>
          <a:xfrm>
            <a:off x="7863840" y="3392424"/>
            <a:ext cx="3383280" cy="292608"/>
          </a:xfrm>
          <a:prstGeom prst="rect">
            <a:avLst/>
          </a:prstGeom>
          <a:noFill/>
          <a:ln/>
        </p:spPr>
        <p:txBody>
          <a:bodyPr wrap="square" lIns="0" tIns="0" rIns="0" bIns="0" rtlCol="0" anchor="ctr"/>
          <a:lstStyle/>
          <a:p>
            <a:pPr indent="0" marL="0">
              <a:buNone/>
            </a:pPr>
            <a:r>
              <a:rPr lang="en-US" sz="1400" b="1" dirty="0">
                <a:solidFill>
                  <a:srgbClr val="E8C79A"/>
                </a:solidFill>
                <a:latin typeface="Calibri" pitchFamily="34" charset="0"/>
                <a:ea typeface="Calibri" pitchFamily="34" charset="-122"/>
                <a:cs typeface="Calibri" pitchFamily="34" charset="-120"/>
              </a:rPr>
              <a:t>We design</a:t>
            </a:r>
            <a:endParaRPr lang="en-US" sz="1400" dirty="0"/>
          </a:p>
        </p:txBody>
      </p:sp>
      <p:sp>
        <p:nvSpPr>
          <p:cNvPr id="18" name="Text 16"/>
          <p:cNvSpPr/>
          <p:nvPr/>
        </p:nvSpPr>
        <p:spPr>
          <a:xfrm>
            <a:off x="7863840" y="3666744"/>
            <a:ext cx="3429000" cy="457200"/>
          </a:xfrm>
          <a:prstGeom prst="rect">
            <a:avLst/>
          </a:prstGeom>
          <a:noFill/>
          <a:ln/>
        </p:spPr>
        <p:txBody>
          <a:bodyPr wrap="square" lIns="0" tIns="0" rIns="0" bIns="0" rtlCol="0" anchor="ctr"/>
          <a:lstStyle/>
          <a:p>
            <a:pPr indent="0" marL="0">
              <a:buNone/>
            </a:pPr>
            <a:r>
              <a:rPr lang="en-US" sz="1150" dirty="0">
                <a:solidFill>
                  <a:srgbClr val="D6E2EE"/>
                </a:solidFill>
                <a:latin typeface="Calibri" pitchFamily="34" charset="0"/>
                <a:ea typeface="Calibri" pitchFamily="34" charset="-122"/>
                <a:cs typeface="Calibri" pitchFamily="34" charset="-120"/>
              </a:rPr>
              <a:t>the operating architecture across their systems</a:t>
            </a:r>
            <a:endParaRPr lang="en-US" sz="1150" dirty="0"/>
          </a:p>
        </p:txBody>
      </p:sp>
      <p:sp>
        <p:nvSpPr>
          <p:cNvPr id="19" name="Shape 17"/>
          <p:cNvSpPr/>
          <p:nvPr/>
        </p:nvSpPr>
        <p:spPr>
          <a:xfrm>
            <a:off x="7360920" y="4251960"/>
            <a:ext cx="365760" cy="365760"/>
          </a:xfrm>
          <a:prstGeom prst="ellipse">
            <a:avLst/>
          </a:prstGeom>
          <a:solidFill>
            <a:srgbClr val="B8762E"/>
          </a:solidFill>
          <a:ln w="12700">
            <a:solidFill>
              <a:srgbClr val="B8762E"/>
            </a:solidFill>
            <a:prstDash val="solid"/>
          </a:ln>
        </p:spPr>
      </p:sp>
      <p:sp>
        <p:nvSpPr>
          <p:cNvPr id="20" name="Text 18"/>
          <p:cNvSpPr/>
          <p:nvPr/>
        </p:nvSpPr>
        <p:spPr>
          <a:xfrm>
            <a:off x="7360920" y="4251960"/>
            <a:ext cx="365760" cy="365760"/>
          </a:xfrm>
          <a:prstGeom prst="rect">
            <a:avLst/>
          </a:prstGeom>
          <a:noFill/>
          <a:ln/>
        </p:spPr>
        <p:txBody>
          <a:bodyPr wrap="square" lIns="0" tIns="0" rIns="0" bIns="0" rtlCol="0" anchor="ctr"/>
          <a:lstStyle/>
          <a:p>
            <a:pPr algn="ctr" indent="0" marL="0">
              <a:buNone/>
            </a:pPr>
            <a:r>
              <a:rPr lang="en-US" sz="1300" b="1" dirty="0">
                <a:solidFill>
                  <a:srgbClr val="0F2942"/>
                </a:solidFill>
                <a:latin typeface="Calibri" pitchFamily="34" charset="0"/>
                <a:ea typeface="Calibri" pitchFamily="34" charset="-122"/>
                <a:cs typeface="Calibri" pitchFamily="34" charset="-120"/>
              </a:rPr>
              <a:t>3</a:t>
            </a:r>
            <a:endParaRPr lang="en-US" sz="1300" dirty="0"/>
          </a:p>
        </p:txBody>
      </p:sp>
      <p:sp>
        <p:nvSpPr>
          <p:cNvPr id="21" name="Text 19"/>
          <p:cNvSpPr/>
          <p:nvPr/>
        </p:nvSpPr>
        <p:spPr>
          <a:xfrm>
            <a:off x="7863840" y="4215384"/>
            <a:ext cx="3383280" cy="292608"/>
          </a:xfrm>
          <a:prstGeom prst="rect">
            <a:avLst/>
          </a:prstGeom>
          <a:noFill/>
          <a:ln/>
        </p:spPr>
        <p:txBody>
          <a:bodyPr wrap="square" lIns="0" tIns="0" rIns="0" bIns="0" rtlCol="0" anchor="ctr"/>
          <a:lstStyle/>
          <a:p>
            <a:pPr indent="0" marL="0">
              <a:buNone/>
            </a:pPr>
            <a:r>
              <a:rPr lang="en-US" sz="1400" b="1" dirty="0">
                <a:solidFill>
                  <a:srgbClr val="E8C79A"/>
                </a:solidFill>
                <a:latin typeface="Calibri" pitchFamily="34" charset="0"/>
                <a:ea typeface="Calibri" pitchFamily="34" charset="-122"/>
                <a:cs typeface="Calibri" pitchFamily="34" charset="-120"/>
              </a:rPr>
              <a:t>We deliver</a:t>
            </a:r>
            <a:endParaRPr lang="en-US" sz="1400" dirty="0"/>
          </a:p>
        </p:txBody>
      </p:sp>
      <p:sp>
        <p:nvSpPr>
          <p:cNvPr id="22" name="Text 20"/>
          <p:cNvSpPr/>
          <p:nvPr/>
        </p:nvSpPr>
        <p:spPr>
          <a:xfrm>
            <a:off x="7863840" y="4489704"/>
            <a:ext cx="3429000" cy="457200"/>
          </a:xfrm>
          <a:prstGeom prst="rect">
            <a:avLst/>
          </a:prstGeom>
          <a:noFill/>
          <a:ln/>
        </p:spPr>
        <p:txBody>
          <a:bodyPr wrap="square" lIns="0" tIns="0" rIns="0" bIns="0" rtlCol="0" anchor="ctr"/>
          <a:lstStyle/>
          <a:p>
            <a:pPr indent="0" marL="0">
              <a:buNone/>
            </a:pPr>
            <a:r>
              <a:rPr lang="en-US" sz="1150" dirty="0">
                <a:solidFill>
                  <a:srgbClr val="D6E2EE"/>
                </a:solidFill>
                <a:latin typeface="Calibri" pitchFamily="34" charset="0"/>
                <a:ea typeface="Calibri" pitchFamily="34" charset="-122"/>
                <a:cs typeface="Calibri" pitchFamily="34" charset="-120"/>
              </a:rPr>
              <a:t>through AI, our own hands, or a named partner</a:t>
            </a:r>
            <a:endParaRPr lang="en-US" sz="1150" dirty="0"/>
          </a:p>
        </p:txBody>
      </p:sp>
      <p:sp>
        <p:nvSpPr>
          <p:cNvPr id="23" name="Shape 21"/>
          <p:cNvSpPr/>
          <p:nvPr/>
        </p:nvSpPr>
        <p:spPr>
          <a:xfrm>
            <a:off x="7360920" y="5074920"/>
            <a:ext cx="365760" cy="365760"/>
          </a:xfrm>
          <a:prstGeom prst="ellipse">
            <a:avLst/>
          </a:prstGeom>
          <a:solidFill>
            <a:srgbClr val="B8762E"/>
          </a:solidFill>
          <a:ln w="12700">
            <a:solidFill>
              <a:srgbClr val="B8762E"/>
            </a:solidFill>
            <a:prstDash val="solid"/>
          </a:ln>
        </p:spPr>
      </p:sp>
      <p:sp>
        <p:nvSpPr>
          <p:cNvPr id="24" name="Text 22"/>
          <p:cNvSpPr/>
          <p:nvPr/>
        </p:nvSpPr>
        <p:spPr>
          <a:xfrm>
            <a:off x="7360920" y="5074920"/>
            <a:ext cx="365760" cy="365760"/>
          </a:xfrm>
          <a:prstGeom prst="rect">
            <a:avLst/>
          </a:prstGeom>
          <a:noFill/>
          <a:ln/>
        </p:spPr>
        <p:txBody>
          <a:bodyPr wrap="square" lIns="0" tIns="0" rIns="0" bIns="0" rtlCol="0" anchor="ctr"/>
          <a:lstStyle/>
          <a:p>
            <a:pPr algn="ctr" indent="0" marL="0">
              <a:buNone/>
            </a:pPr>
            <a:r>
              <a:rPr lang="en-US" sz="1300" b="1" dirty="0">
                <a:solidFill>
                  <a:srgbClr val="0F2942"/>
                </a:solidFill>
                <a:latin typeface="Calibri" pitchFamily="34" charset="0"/>
                <a:ea typeface="Calibri" pitchFamily="34" charset="-122"/>
                <a:cs typeface="Calibri" pitchFamily="34" charset="-120"/>
              </a:rPr>
              <a:t>4</a:t>
            </a:r>
            <a:endParaRPr lang="en-US" sz="1300" dirty="0"/>
          </a:p>
        </p:txBody>
      </p:sp>
      <p:sp>
        <p:nvSpPr>
          <p:cNvPr id="25" name="Text 23"/>
          <p:cNvSpPr/>
          <p:nvPr/>
        </p:nvSpPr>
        <p:spPr>
          <a:xfrm>
            <a:off x="7863840" y="5038344"/>
            <a:ext cx="3383280" cy="292608"/>
          </a:xfrm>
          <a:prstGeom prst="rect">
            <a:avLst/>
          </a:prstGeom>
          <a:noFill/>
          <a:ln/>
        </p:spPr>
        <p:txBody>
          <a:bodyPr wrap="square" lIns="0" tIns="0" rIns="0" bIns="0" rtlCol="0" anchor="ctr"/>
          <a:lstStyle/>
          <a:p>
            <a:pPr indent="0" marL="0">
              <a:buNone/>
            </a:pPr>
            <a:r>
              <a:rPr lang="en-US" sz="1400" b="1" dirty="0">
                <a:solidFill>
                  <a:srgbClr val="E8C79A"/>
                </a:solidFill>
                <a:latin typeface="Calibri" pitchFamily="34" charset="0"/>
                <a:ea typeface="Calibri" pitchFamily="34" charset="-122"/>
                <a:cs typeface="Calibri" pitchFamily="34" charset="-120"/>
              </a:rPr>
              <a:t>We stay</a:t>
            </a:r>
            <a:endParaRPr lang="en-US" sz="1400" dirty="0"/>
          </a:p>
        </p:txBody>
      </p:sp>
      <p:sp>
        <p:nvSpPr>
          <p:cNvPr id="26" name="Text 24"/>
          <p:cNvSpPr/>
          <p:nvPr/>
        </p:nvSpPr>
        <p:spPr>
          <a:xfrm>
            <a:off x="7863840" y="5312664"/>
            <a:ext cx="3429000" cy="457200"/>
          </a:xfrm>
          <a:prstGeom prst="rect">
            <a:avLst/>
          </a:prstGeom>
          <a:noFill/>
          <a:ln/>
        </p:spPr>
        <p:txBody>
          <a:bodyPr wrap="square" lIns="0" tIns="0" rIns="0" bIns="0" rtlCol="0" anchor="ctr"/>
          <a:lstStyle/>
          <a:p>
            <a:pPr indent="0" marL="0">
              <a:buNone/>
            </a:pPr>
            <a:r>
              <a:rPr lang="en-US" sz="1150" dirty="0">
                <a:solidFill>
                  <a:srgbClr val="D6E2EE"/>
                </a:solidFill>
                <a:latin typeface="Calibri" pitchFamily="34" charset="0"/>
                <a:ea typeface="Calibri" pitchFamily="34" charset="-122"/>
                <a:cs typeface="Calibri" pitchFamily="34" charset="-120"/>
              </a:rPr>
              <a:t>accountable for the outcome we sold</a:t>
            </a:r>
            <a:endParaRPr lang="en-US" sz="1150" dirty="0"/>
          </a:p>
        </p:txBody>
      </p:sp>
      <p:sp>
        <p:nvSpPr>
          <p:cNvPr id="27" name="Text 25"/>
          <p:cNvSpPr/>
          <p:nvPr/>
        </p:nvSpPr>
        <p:spPr>
          <a:xfrm>
            <a:off x="640080" y="6400800"/>
            <a:ext cx="8686800" cy="274320"/>
          </a:xfrm>
          <a:prstGeom prst="rect">
            <a:avLst/>
          </a:prstGeom>
          <a:noFill/>
          <a:ln/>
        </p:spPr>
        <p:txBody>
          <a:bodyPr wrap="square" lIns="0" tIns="0" rIns="0" bIns="0" rtlCol="0" anchor="ctr"/>
          <a:lstStyle/>
          <a:p>
            <a:pPr indent="0" marL="0">
              <a:buNone/>
            </a:pPr>
            <a:r>
              <a:rPr lang="en-US" sz="900" dirty="0">
                <a:solidFill>
                  <a:srgbClr val="5C6B7A"/>
                </a:solidFill>
                <a:latin typeface="Calibri" pitchFamily="34" charset="0"/>
                <a:ea typeface="Calibri" pitchFamily="34" charset="-122"/>
                <a:cs typeface="Calibri" pitchFamily="34" charset="-120"/>
              </a:rPr>
              <a:t>Straw man v0.1 · for discussion only · not for circulation outside the group</a:t>
            </a:r>
            <a:endParaRPr lang="en-US" sz="900" dirty="0"/>
          </a:p>
        </p:txBody>
      </p:sp>
      <p:sp>
        <p:nvSpPr>
          <p:cNvPr id="28" name="Text 26"/>
          <p:cNvSpPr/>
          <p:nvPr/>
        </p:nvSpPr>
        <p:spPr>
          <a:xfrm>
            <a:off x="10972800" y="6400800"/>
            <a:ext cx="548640" cy="274320"/>
          </a:xfrm>
          <a:prstGeom prst="rect">
            <a:avLst/>
          </a:prstGeom>
          <a:noFill/>
          <a:ln/>
        </p:spPr>
        <p:txBody>
          <a:bodyPr wrap="square" lIns="0" tIns="0" rIns="0" bIns="0" rtlCol="0" anchor="ctr"/>
          <a:lstStyle/>
          <a:p>
            <a:pPr algn="r" indent="0" marL="0">
              <a:buNone/>
            </a:pPr>
            <a:r>
              <a:rPr lang="en-US" sz="900" dirty="0">
                <a:solidFill>
                  <a:srgbClr val="5C6B7A"/>
                </a:solidFill>
                <a:latin typeface="Calibri" pitchFamily="34" charset="0"/>
                <a:ea typeface="Calibri" pitchFamily="34" charset="-122"/>
                <a:cs typeface="Calibri" pitchFamily="34" charset="-120"/>
              </a:rPr>
              <a:t>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56032"/>
          </a:xfrm>
          <a:prstGeom prst="rect">
            <a:avLst/>
          </a:prstGeom>
          <a:noFill/>
          <a:ln/>
        </p:spPr>
        <p:txBody>
          <a:bodyPr wrap="square" lIns="0" tIns="0" rIns="0" bIns="0" rtlCol="0" anchor="ctr"/>
          <a:lstStyle/>
          <a:p>
            <a:pPr indent="0" marL="0">
              <a:buNone/>
            </a:pPr>
            <a:r>
              <a:rPr lang="en-US" sz="1100" b="1" spc="200" kern="0" dirty="0">
                <a:solidFill>
                  <a:srgbClr val="B8762E"/>
                </a:solidFill>
                <a:latin typeface="Calibri" pitchFamily="34" charset="0"/>
                <a:ea typeface="Calibri" pitchFamily="34" charset="-122"/>
                <a:cs typeface="Calibri" pitchFamily="34" charset="-120"/>
              </a:rPr>
              <a:t>THE SCOPE</a:t>
            </a:r>
            <a:endParaRPr lang="en-US" sz="1100" dirty="0"/>
          </a:p>
        </p:txBody>
      </p:sp>
      <p:sp>
        <p:nvSpPr>
          <p:cNvPr id="3" name="Text 1"/>
          <p:cNvSpPr/>
          <p:nvPr/>
        </p:nvSpPr>
        <p:spPr>
          <a:xfrm>
            <a:off x="640080" y="658368"/>
            <a:ext cx="10881360" cy="777240"/>
          </a:xfrm>
          <a:prstGeom prst="rect">
            <a:avLst/>
          </a:prstGeom>
          <a:noFill/>
          <a:ln/>
        </p:spPr>
        <p:txBody>
          <a:bodyPr wrap="square" lIns="0" tIns="0" rIns="0" bIns="0" rtlCol="0" anchor="t"/>
          <a:lstStyle/>
          <a:p>
            <a:pPr indent="0" marL="0">
              <a:buNone/>
            </a:pPr>
            <a:r>
              <a:rPr lang="en-US" sz="3400" b="1" dirty="0">
                <a:solidFill>
                  <a:srgbClr val="0F2942"/>
                </a:solidFill>
                <a:latin typeface="Cambria" pitchFamily="34" charset="0"/>
                <a:ea typeface="Cambria" pitchFamily="34" charset="-122"/>
                <a:cs typeface="Cambria" pitchFamily="34" charset="-120"/>
              </a:rPr>
              <a:t>What we architect: five layers, one business</a:t>
            </a:r>
            <a:endParaRPr lang="en-US" sz="3400" dirty="0"/>
          </a:p>
        </p:txBody>
      </p:sp>
      <p:sp>
        <p:nvSpPr>
          <p:cNvPr id="4" name="Text 2"/>
          <p:cNvSpPr/>
          <p:nvPr/>
        </p:nvSpPr>
        <p:spPr>
          <a:xfrm>
            <a:off x="640080" y="1572768"/>
            <a:ext cx="10881360" cy="365760"/>
          </a:xfrm>
          <a:prstGeom prst="rect">
            <a:avLst/>
          </a:prstGeom>
          <a:noFill/>
          <a:ln/>
        </p:spPr>
        <p:txBody>
          <a:bodyPr wrap="square" lIns="0" tIns="0" rIns="0" bIns="0" rtlCol="0" anchor="ctr"/>
          <a:lstStyle/>
          <a:p>
            <a:pPr indent="0" marL="0">
              <a:buNone/>
            </a:pPr>
            <a:r>
              <a:rPr lang="en-US" sz="1300" dirty="0">
                <a:solidFill>
                  <a:srgbClr val="5C6B7A"/>
                </a:solidFill>
                <a:latin typeface="Calibri" pitchFamily="34" charset="0"/>
                <a:ea typeface="Calibri" pitchFamily="34" charset="-122"/>
                <a:cs typeface="Calibri" pitchFamily="34" charset="-120"/>
              </a:rPr>
              <a:t>Dirk's frame. AI supplied as a metered service across each layer, plugging into whatever the client already runs — not replacing it.</a:t>
            </a:r>
            <a:endParaRPr lang="en-US" sz="1300" dirty="0"/>
          </a:p>
        </p:txBody>
      </p:sp>
      <p:sp>
        <p:nvSpPr>
          <p:cNvPr id="5" name="Shape 3"/>
          <p:cNvSpPr/>
          <p:nvPr/>
        </p:nvSpPr>
        <p:spPr>
          <a:xfrm>
            <a:off x="640080" y="2103120"/>
            <a:ext cx="2011680" cy="2011680"/>
          </a:xfrm>
          <a:prstGeom prst="roundRect">
            <a:avLst>
              <a:gd name="adj" fmla="val 3636"/>
            </a:avLst>
          </a:prstGeom>
          <a:solidFill>
            <a:srgbClr val="FFFFFF"/>
          </a:solidFill>
          <a:ln w="9525">
            <a:solidFill>
              <a:srgbClr val="D6DEE7"/>
            </a:solidFill>
            <a:prstDash val="solid"/>
          </a:ln>
          <a:effectLst>
            <a:outerShdw sx="100000" sy="100000" kx="0" ky="0" algn="bl" rotWithShape="0" blurRad="101600" dist="508" dir="5400000">
              <a:srgbClr val="9AA7B4">
                <a:alpha val="12000"/>
              </a:srgbClr>
            </a:outerShdw>
          </a:effectLst>
        </p:spPr>
      </p:sp>
      <p:sp>
        <p:nvSpPr>
          <p:cNvPr id="6" name="Shape 4"/>
          <p:cNvSpPr/>
          <p:nvPr/>
        </p:nvSpPr>
        <p:spPr>
          <a:xfrm>
            <a:off x="640080" y="2103120"/>
            <a:ext cx="2011680" cy="457200"/>
          </a:xfrm>
          <a:prstGeom prst="roundRect">
            <a:avLst>
              <a:gd name="adj" fmla="val 16000"/>
            </a:avLst>
          </a:prstGeom>
          <a:solidFill>
            <a:srgbClr val="0F2942"/>
          </a:solidFill>
          <a:ln w="12700">
            <a:solidFill>
              <a:srgbClr val="0F2942"/>
            </a:solidFill>
            <a:prstDash val="solid"/>
          </a:ln>
        </p:spPr>
      </p:sp>
      <p:sp>
        <p:nvSpPr>
          <p:cNvPr id="7" name="Text 5"/>
          <p:cNvSpPr/>
          <p:nvPr/>
        </p:nvSpPr>
        <p:spPr>
          <a:xfrm>
            <a:off x="685800" y="2103120"/>
            <a:ext cx="1920240" cy="457200"/>
          </a:xfrm>
          <a:prstGeom prst="rect">
            <a:avLst/>
          </a:prstGeom>
          <a:noFill/>
          <a:ln/>
        </p:spPr>
        <p:txBody>
          <a:bodyPr wrap="square" lIns="0" tIns="0" rIns="0" bIns="0" rtlCol="0" anchor="ctr"/>
          <a:lstStyle/>
          <a:p>
            <a:pPr algn="ctr" indent="0" marL="0">
              <a:buNone/>
            </a:pPr>
            <a:r>
              <a:rPr lang="en-US" sz="1250" b="1" dirty="0">
                <a:solidFill>
                  <a:srgbClr val="FFFFFF"/>
                </a:solidFill>
                <a:latin typeface="Calibri" pitchFamily="34" charset="0"/>
                <a:ea typeface="Calibri" pitchFamily="34" charset="-122"/>
                <a:cs typeface="Calibri" pitchFamily="34" charset="-120"/>
              </a:rPr>
              <a:t>Infrastructure</a:t>
            </a:r>
            <a:endParaRPr lang="en-US" sz="1250" dirty="0"/>
          </a:p>
        </p:txBody>
      </p:sp>
      <p:sp>
        <p:nvSpPr>
          <p:cNvPr id="8" name="Text 6"/>
          <p:cNvSpPr/>
          <p:nvPr/>
        </p:nvSpPr>
        <p:spPr>
          <a:xfrm>
            <a:off x="822960" y="2697480"/>
            <a:ext cx="1691640" cy="1280160"/>
          </a:xfrm>
          <a:prstGeom prst="rect">
            <a:avLst/>
          </a:prstGeom>
          <a:noFill/>
          <a:ln/>
        </p:spPr>
        <p:txBody>
          <a:bodyPr wrap="square" lIns="0" tIns="0" rIns="0" bIns="0" rtlCol="0" anchor="ctr"/>
          <a:lstStyle/>
          <a:p>
            <a:pPr indent="0" marL="0">
              <a:buNone/>
            </a:pPr>
            <a:r>
              <a:rPr lang="en-US" sz="1100" dirty="0">
                <a:solidFill>
                  <a:srgbClr val="23303D"/>
                </a:solidFill>
                <a:latin typeface="Calibri" pitchFamily="34" charset="0"/>
                <a:ea typeface="Calibri" pitchFamily="34" charset="-122"/>
                <a:cs typeface="Calibri" pitchFamily="34" charset="-120"/>
              </a:rPr>
              <a:t>Connectivity, data, identity — the boring foundation a small business never gets to have.</a:t>
            </a:r>
            <a:endParaRPr lang="en-US" sz="1100" dirty="0"/>
          </a:p>
        </p:txBody>
      </p:sp>
      <p:sp>
        <p:nvSpPr>
          <p:cNvPr id="9" name="Shape 7"/>
          <p:cNvSpPr/>
          <p:nvPr/>
        </p:nvSpPr>
        <p:spPr>
          <a:xfrm>
            <a:off x="2871216" y="2103120"/>
            <a:ext cx="2011680" cy="2011680"/>
          </a:xfrm>
          <a:prstGeom prst="roundRect">
            <a:avLst>
              <a:gd name="adj" fmla="val 3636"/>
            </a:avLst>
          </a:prstGeom>
          <a:solidFill>
            <a:srgbClr val="FFFFFF"/>
          </a:solidFill>
          <a:ln w="9525">
            <a:solidFill>
              <a:srgbClr val="D6DEE7"/>
            </a:solidFill>
            <a:prstDash val="solid"/>
          </a:ln>
          <a:effectLst>
            <a:outerShdw sx="100000" sy="100000" kx="0" ky="0" algn="bl" rotWithShape="0" blurRad="101600" dist="508" dir="5400000">
              <a:srgbClr val="9AA7B4">
                <a:alpha val="12000"/>
              </a:srgbClr>
            </a:outerShdw>
          </a:effectLst>
        </p:spPr>
      </p:sp>
      <p:sp>
        <p:nvSpPr>
          <p:cNvPr id="10" name="Shape 8"/>
          <p:cNvSpPr/>
          <p:nvPr/>
        </p:nvSpPr>
        <p:spPr>
          <a:xfrm>
            <a:off x="2871216" y="2103120"/>
            <a:ext cx="2011680" cy="457200"/>
          </a:xfrm>
          <a:prstGeom prst="roundRect">
            <a:avLst>
              <a:gd name="adj" fmla="val 16000"/>
            </a:avLst>
          </a:prstGeom>
          <a:solidFill>
            <a:srgbClr val="0F2942"/>
          </a:solidFill>
          <a:ln w="12700">
            <a:solidFill>
              <a:srgbClr val="0F2942"/>
            </a:solidFill>
            <a:prstDash val="solid"/>
          </a:ln>
        </p:spPr>
      </p:sp>
      <p:sp>
        <p:nvSpPr>
          <p:cNvPr id="11" name="Text 9"/>
          <p:cNvSpPr/>
          <p:nvPr/>
        </p:nvSpPr>
        <p:spPr>
          <a:xfrm>
            <a:off x="2916936" y="2103120"/>
            <a:ext cx="1920240" cy="457200"/>
          </a:xfrm>
          <a:prstGeom prst="rect">
            <a:avLst/>
          </a:prstGeom>
          <a:noFill/>
          <a:ln/>
        </p:spPr>
        <p:txBody>
          <a:bodyPr wrap="square" lIns="0" tIns="0" rIns="0" bIns="0" rtlCol="0" anchor="ctr"/>
          <a:lstStyle/>
          <a:p>
            <a:pPr algn="ctr" indent="0" marL="0">
              <a:buNone/>
            </a:pPr>
            <a:r>
              <a:rPr lang="en-US" sz="1250" b="1" dirty="0">
                <a:solidFill>
                  <a:srgbClr val="FFFFFF"/>
                </a:solidFill>
                <a:latin typeface="Calibri" pitchFamily="34" charset="0"/>
                <a:ea typeface="Calibri" pitchFamily="34" charset="-122"/>
                <a:cs typeface="Calibri" pitchFamily="34" charset="-120"/>
              </a:rPr>
              <a:t>Back office</a:t>
            </a:r>
            <a:endParaRPr lang="en-US" sz="1250" dirty="0"/>
          </a:p>
        </p:txBody>
      </p:sp>
      <p:sp>
        <p:nvSpPr>
          <p:cNvPr id="12" name="Text 10"/>
          <p:cNvSpPr/>
          <p:nvPr/>
        </p:nvSpPr>
        <p:spPr>
          <a:xfrm>
            <a:off x="3054096" y="2697480"/>
            <a:ext cx="1691640" cy="1280160"/>
          </a:xfrm>
          <a:prstGeom prst="rect">
            <a:avLst/>
          </a:prstGeom>
          <a:noFill/>
          <a:ln/>
        </p:spPr>
        <p:txBody>
          <a:bodyPr wrap="square" lIns="0" tIns="0" rIns="0" bIns="0" rtlCol="0" anchor="ctr"/>
          <a:lstStyle/>
          <a:p>
            <a:pPr indent="0" marL="0">
              <a:buNone/>
            </a:pPr>
            <a:r>
              <a:rPr lang="en-US" sz="1100" dirty="0">
                <a:solidFill>
                  <a:srgbClr val="23303D"/>
                </a:solidFill>
                <a:latin typeface="Calibri" pitchFamily="34" charset="0"/>
                <a:ea typeface="Calibri" pitchFamily="34" charset="-122"/>
                <a:cs typeface="Calibri" pitchFamily="34" charset="-120"/>
              </a:rPr>
              <a:t>Accounting, payroll, compliance. Where QuickBooks lives and where the manual work hides.</a:t>
            </a:r>
            <a:endParaRPr lang="en-US" sz="1100" dirty="0"/>
          </a:p>
        </p:txBody>
      </p:sp>
      <p:sp>
        <p:nvSpPr>
          <p:cNvPr id="13" name="Shape 11"/>
          <p:cNvSpPr/>
          <p:nvPr/>
        </p:nvSpPr>
        <p:spPr>
          <a:xfrm>
            <a:off x="5102352" y="2103120"/>
            <a:ext cx="2011680" cy="2011680"/>
          </a:xfrm>
          <a:prstGeom prst="roundRect">
            <a:avLst>
              <a:gd name="adj" fmla="val 3636"/>
            </a:avLst>
          </a:prstGeom>
          <a:solidFill>
            <a:srgbClr val="FFFFFF"/>
          </a:solidFill>
          <a:ln w="9525">
            <a:solidFill>
              <a:srgbClr val="D6DEE7"/>
            </a:solidFill>
            <a:prstDash val="solid"/>
          </a:ln>
          <a:effectLst>
            <a:outerShdw sx="100000" sy="100000" kx="0" ky="0" algn="bl" rotWithShape="0" blurRad="101600" dist="508" dir="5400000">
              <a:srgbClr val="9AA7B4">
                <a:alpha val="12000"/>
              </a:srgbClr>
            </a:outerShdw>
          </a:effectLst>
        </p:spPr>
      </p:sp>
      <p:sp>
        <p:nvSpPr>
          <p:cNvPr id="14" name="Shape 12"/>
          <p:cNvSpPr/>
          <p:nvPr/>
        </p:nvSpPr>
        <p:spPr>
          <a:xfrm>
            <a:off x="5102352" y="2103120"/>
            <a:ext cx="2011680" cy="457200"/>
          </a:xfrm>
          <a:prstGeom prst="roundRect">
            <a:avLst>
              <a:gd name="adj" fmla="val 16000"/>
            </a:avLst>
          </a:prstGeom>
          <a:solidFill>
            <a:srgbClr val="0F2942"/>
          </a:solidFill>
          <a:ln w="12700">
            <a:solidFill>
              <a:srgbClr val="0F2942"/>
            </a:solidFill>
            <a:prstDash val="solid"/>
          </a:ln>
        </p:spPr>
      </p:sp>
      <p:sp>
        <p:nvSpPr>
          <p:cNvPr id="15" name="Text 13"/>
          <p:cNvSpPr/>
          <p:nvPr/>
        </p:nvSpPr>
        <p:spPr>
          <a:xfrm>
            <a:off x="5148072" y="2103120"/>
            <a:ext cx="1920240" cy="457200"/>
          </a:xfrm>
          <a:prstGeom prst="rect">
            <a:avLst/>
          </a:prstGeom>
          <a:noFill/>
          <a:ln/>
        </p:spPr>
        <p:txBody>
          <a:bodyPr wrap="square" lIns="0" tIns="0" rIns="0" bIns="0" rtlCol="0" anchor="ctr"/>
          <a:lstStyle/>
          <a:p>
            <a:pPr algn="ctr" indent="0" marL="0">
              <a:buNone/>
            </a:pPr>
            <a:r>
              <a:rPr lang="en-US" sz="1250" b="1" dirty="0">
                <a:solidFill>
                  <a:srgbClr val="FFFFFF"/>
                </a:solidFill>
                <a:latin typeface="Calibri" pitchFamily="34" charset="0"/>
                <a:ea typeface="Calibri" pitchFamily="34" charset="-122"/>
                <a:cs typeface="Calibri" pitchFamily="34" charset="-120"/>
              </a:rPr>
              <a:t>Front office</a:t>
            </a:r>
            <a:endParaRPr lang="en-US" sz="1250" dirty="0"/>
          </a:p>
        </p:txBody>
      </p:sp>
      <p:sp>
        <p:nvSpPr>
          <p:cNvPr id="16" name="Text 14"/>
          <p:cNvSpPr/>
          <p:nvPr/>
        </p:nvSpPr>
        <p:spPr>
          <a:xfrm>
            <a:off x="5285232" y="2697480"/>
            <a:ext cx="1691640" cy="1280160"/>
          </a:xfrm>
          <a:prstGeom prst="rect">
            <a:avLst/>
          </a:prstGeom>
          <a:noFill/>
          <a:ln/>
        </p:spPr>
        <p:txBody>
          <a:bodyPr wrap="square" lIns="0" tIns="0" rIns="0" bIns="0" rtlCol="0" anchor="ctr"/>
          <a:lstStyle/>
          <a:p>
            <a:pPr indent="0" marL="0">
              <a:buNone/>
            </a:pPr>
            <a:r>
              <a:rPr lang="en-US" sz="1100" dirty="0">
                <a:solidFill>
                  <a:srgbClr val="23303D"/>
                </a:solidFill>
                <a:latin typeface="Calibri" pitchFamily="34" charset="0"/>
                <a:ea typeface="Calibri" pitchFamily="34" charset="-122"/>
                <a:cs typeface="Calibri" pitchFamily="34" charset="-120"/>
              </a:rPr>
              <a:t>Quoting, scheduling, customer communication. The parts the owner does personally at 9pm.</a:t>
            </a:r>
            <a:endParaRPr lang="en-US" sz="1100" dirty="0"/>
          </a:p>
        </p:txBody>
      </p:sp>
      <p:sp>
        <p:nvSpPr>
          <p:cNvPr id="17" name="Shape 15"/>
          <p:cNvSpPr/>
          <p:nvPr/>
        </p:nvSpPr>
        <p:spPr>
          <a:xfrm>
            <a:off x="7333488" y="2103120"/>
            <a:ext cx="2011680" cy="2011680"/>
          </a:xfrm>
          <a:prstGeom prst="roundRect">
            <a:avLst>
              <a:gd name="adj" fmla="val 3636"/>
            </a:avLst>
          </a:prstGeom>
          <a:solidFill>
            <a:srgbClr val="FFFFFF"/>
          </a:solidFill>
          <a:ln w="9525">
            <a:solidFill>
              <a:srgbClr val="D6DEE7"/>
            </a:solidFill>
            <a:prstDash val="solid"/>
          </a:ln>
          <a:effectLst>
            <a:outerShdw sx="100000" sy="100000" kx="0" ky="0" algn="bl" rotWithShape="0" blurRad="101600" dist="508" dir="5400000">
              <a:srgbClr val="9AA7B4">
                <a:alpha val="12000"/>
              </a:srgbClr>
            </a:outerShdw>
          </a:effectLst>
        </p:spPr>
      </p:sp>
      <p:sp>
        <p:nvSpPr>
          <p:cNvPr id="18" name="Shape 16"/>
          <p:cNvSpPr/>
          <p:nvPr/>
        </p:nvSpPr>
        <p:spPr>
          <a:xfrm>
            <a:off x="7333488" y="2103120"/>
            <a:ext cx="2011680" cy="457200"/>
          </a:xfrm>
          <a:prstGeom prst="roundRect">
            <a:avLst>
              <a:gd name="adj" fmla="val 16000"/>
            </a:avLst>
          </a:prstGeom>
          <a:solidFill>
            <a:srgbClr val="0F2942"/>
          </a:solidFill>
          <a:ln w="12700">
            <a:solidFill>
              <a:srgbClr val="0F2942"/>
            </a:solidFill>
            <a:prstDash val="solid"/>
          </a:ln>
        </p:spPr>
      </p:sp>
      <p:sp>
        <p:nvSpPr>
          <p:cNvPr id="19" name="Text 17"/>
          <p:cNvSpPr/>
          <p:nvPr/>
        </p:nvSpPr>
        <p:spPr>
          <a:xfrm>
            <a:off x="7379208" y="2103120"/>
            <a:ext cx="1920240" cy="457200"/>
          </a:xfrm>
          <a:prstGeom prst="rect">
            <a:avLst/>
          </a:prstGeom>
          <a:noFill/>
          <a:ln/>
        </p:spPr>
        <p:txBody>
          <a:bodyPr wrap="square" lIns="0" tIns="0" rIns="0" bIns="0" rtlCol="0" anchor="ctr"/>
          <a:lstStyle/>
          <a:p>
            <a:pPr algn="ctr" indent="0" marL="0">
              <a:buNone/>
            </a:pPr>
            <a:r>
              <a:rPr lang="en-US" sz="1250" b="1" dirty="0">
                <a:solidFill>
                  <a:srgbClr val="FFFFFF"/>
                </a:solidFill>
                <a:latin typeface="Calibri" pitchFamily="34" charset="0"/>
                <a:ea typeface="Calibri" pitchFamily="34" charset="-122"/>
                <a:cs typeface="Calibri" pitchFamily="34" charset="-120"/>
              </a:rPr>
              <a:t>Sales</a:t>
            </a:r>
            <a:endParaRPr lang="en-US" sz="1250" dirty="0"/>
          </a:p>
        </p:txBody>
      </p:sp>
      <p:sp>
        <p:nvSpPr>
          <p:cNvPr id="20" name="Text 18"/>
          <p:cNvSpPr/>
          <p:nvPr/>
        </p:nvSpPr>
        <p:spPr>
          <a:xfrm>
            <a:off x="7516368" y="2697480"/>
            <a:ext cx="1691640" cy="1280160"/>
          </a:xfrm>
          <a:prstGeom prst="rect">
            <a:avLst/>
          </a:prstGeom>
          <a:noFill/>
          <a:ln/>
        </p:spPr>
        <p:txBody>
          <a:bodyPr wrap="square" lIns="0" tIns="0" rIns="0" bIns="0" rtlCol="0" anchor="ctr"/>
          <a:lstStyle/>
          <a:p>
            <a:pPr indent="0" marL="0">
              <a:buNone/>
            </a:pPr>
            <a:r>
              <a:rPr lang="en-US" sz="1100" dirty="0">
                <a:solidFill>
                  <a:srgbClr val="23303D"/>
                </a:solidFill>
                <a:latin typeface="Calibri" pitchFamily="34" charset="0"/>
                <a:ea typeface="Calibri" pitchFamily="34" charset="-122"/>
                <a:cs typeface="Calibri" pitchFamily="34" charset="-120"/>
              </a:rPr>
              <a:t>Pipeline, follow-up, retention. Usually a phone and a memory.</a:t>
            </a:r>
            <a:endParaRPr lang="en-US" sz="1100" dirty="0"/>
          </a:p>
        </p:txBody>
      </p:sp>
      <p:sp>
        <p:nvSpPr>
          <p:cNvPr id="21" name="Shape 19"/>
          <p:cNvSpPr/>
          <p:nvPr/>
        </p:nvSpPr>
        <p:spPr>
          <a:xfrm>
            <a:off x="9564624" y="2103120"/>
            <a:ext cx="2011680" cy="2011680"/>
          </a:xfrm>
          <a:prstGeom prst="roundRect">
            <a:avLst>
              <a:gd name="adj" fmla="val 3636"/>
            </a:avLst>
          </a:prstGeom>
          <a:solidFill>
            <a:srgbClr val="FFFFFF"/>
          </a:solidFill>
          <a:ln w="9525">
            <a:solidFill>
              <a:srgbClr val="D6DEE7"/>
            </a:solidFill>
            <a:prstDash val="solid"/>
          </a:ln>
          <a:effectLst>
            <a:outerShdw sx="100000" sy="100000" kx="0" ky="0" algn="bl" rotWithShape="0" blurRad="101600" dist="508" dir="5400000">
              <a:srgbClr val="9AA7B4">
                <a:alpha val="12000"/>
              </a:srgbClr>
            </a:outerShdw>
          </a:effectLst>
        </p:spPr>
      </p:sp>
      <p:sp>
        <p:nvSpPr>
          <p:cNvPr id="22" name="Shape 20"/>
          <p:cNvSpPr/>
          <p:nvPr/>
        </p:nvSpPr>
        <p:spPr>
          <a:xfrm>
            <a:off x="9564624" y="2103120"/>
            <a:ext cx="2011680" cy="457200"/>
          </a:xfrm>
          <a:prstGeom prst="roundRect">
            <a:avLst>
              <a:gd name="adj" fmla="val 16000"/>
            </a:avLst>
          </a:prstGeom>
          <a:solidFill>
            <a:srgbClr val="0F2942"/>
          </a:solidFill>
          <a:ln w="12700">
            <a:solidFill>
              <a:srgbClr val="0F2942"/>
            </a:solidFill>
            <a:prstDash val="solid"/>
          </a:ln>
        </p:spPr>
      </p:sp>
      <p:sp>
        <p:nvSpPr>
          <p:cNvPr id="23" name="Text 21"/>
          <p:cNvSpPr/>
          <p:nvPr/>
        </p:nvSpPr>
        <p:spPr>
          <a:xfrm>
            <a:off x="9610344" y="2103120"/>
            <a:ext cx="1920240" cy="457200"/>
          </a:xfrm>
          <a:prstGeom prst="rect">
            <a:avLst/>
          </a:prstGeom>
          <a:noFill/>
          <a:ln/>
        </p:spPr>
        <p:txBody>
          <a:bodyPr wrap="square" lIns="0" tIns="0" rIns="0" bIns="0" rtlCol="0" anchor="ctr"/>
          <a:lstStyle/>
          <a:p>
            <a:pPr algn="ctr" indent="0" marL="0">
              <a:buNone/>
            </a:pPr>
            <a:r>
              <a:rPr lang="en-US" sz="1250" b="1" dirty="0">
                <a:solidFill>
                  <a:srgbClr val="FFFFFF"/>
                </a:solidFill>
                <a:latin typeface="Calibri" pitchFamily="34" charset="0"/>
                <a:ea typeface="Calibri" pitchFamily="34" charset="-122"/>
                <a:cs typeface="Calibri" pitchFamily="34" charset="-120"/>
              </a:rPr>
              <a:t>Operations</a:t>
            </a:r>
            <a:endParaRPr lang="en-US" sz="1250" dirty="0"/>
          </a:p>
        </p:txBody>
      </p:sp>
      <p:sp>
        <p:nvSpPr>
          <p:cNvPr id="24" name="Text 22"/>
          <p:cNvSpPr/>
          <p:nvPr/>
        </p:nvSpPr>
        <p:spPr>
          <a:xfrm>
            <a:off x="9747504" y="2697480"/>
            <a:ext cx="1691640" cy="1280160"/>
          </a:xfrm>
          <a:prstGeom prst="rect">
            <a:avLst/>
          </a:prstGeom>
          <a:noFill/>
          <a:ln/>
        </p:spPr>
        <p:txBody>
          <a:bodyPr wrap="square" lIns="0" tIns="0" rIns="0" bIns="0" rtlCol="0" anchor="ctr"/>
          <a:lstStyle/>
          <a:p>
            <a:pPr indent="0" marL="0">
              <a:buNone/>
            </a:pPr>
            <a:r>
              <a:rPr lang="en-US" sz="1100" dirty="0">
                <a:solidFill>
                  <a:srgbClr val="23303D"/>
                </a:solidFill>
                <a:latin typeface="Calibri" pitchFamily="34" charset="0"/>
                <a:ea typeface="Calibri" pitchFamily="34" charset="-122"/>
                <a:cs typeface="Calibri" pitchFamily="34" charset="-120"/>
              </a:rPr>
              <a:t>Field work, fleet, assets, job costing. The gap QuickBooks does not close.</a:t>
            </a:r>
            <a:endParaRPr lang="en-US" sz="1100" dirty="0"/>
          </a:p>
        </p:txBody>
      </p:sp>
      <p:sp>
        <p:nvSpPr>
          <p:cNvPr id="25" name="Shape 23"/>
          <p:cNvSpPr/>
          <p:nvPr/>
        </p:nvSpPr>
        <p:spPr>
          <a:xfrm>
            <a:off x="640080" y="4526280"/>
            <a:ext cx="10881360" cy="1188720"/>
          </a:xfrm>
          <a:prstGeom prst="roundRect">
            <a:avLst>
              <a:gd name="adj" fmla="val 6154"/>
            </a:avLst>
          </a:prstGeom>
          <a:solidFill>
            <a:srgbClr val="E8EEF5"/>
          </a:solidFill>
          <a:ln w="9525">
            <a:solidFill>
              <a:srgbClr val="B8762E"/>
            </a:solidFill>
            <a:prstDash val="solid"/>
          </a:ln>
        </p:spPr>
      </p:sp>
      <p:sp>
        <p:nvSpPr>
          <p:cNvPr id="26" name="Text 24"/>
          <p:cNvSpPr/>
          <p:nvPr/>
        </p:nvSpPr>
        <p:spPr>
          <a:xfrm>
            <a:off x="960120" y="4681728"/>
            <a:ext cx="5943600" cy="365760"/>
          </a:xfrm>
          <a:prstGeom prst="rect">
            <a:avLst/>
          </a:prstGeom>
          <a:noFill/>
          <a:ln/>
        </p:spPr>
        <p:txBody>
          <a:bodyPr wrap="square" lIns="0" tIns="0" rIns="0" bIns="0" rtlCol="0" anchor="ctr"/>
          <a:lstStyle/>
          <a:p>
            <a:pPr indent="0" marL="0">
              <a:buNone/>
            </a:pPr>
            <a:r>
              <a:rPr lang="en-US" sz="1500" b="1" dirty="0">
                <a:solidFill>
                  <a:srgbClr val="0F2942"/>
                </a:solidFill>
                <a:latin typeface="Calibri" pitchFamily="34" charset="0"/>
                <a:ea typeface="Calibri" pitchFamily="34" charset="-122"/>
                <a:cs typeface="Calibri" pitchFamily="34" charset="-120"/>
              </a:rPr>
              <a:t>Commercially: AI as a Service, paid per use</a:t>
            </a:r>
            <a:endParaRPr lang="en-US" sz="1500" dirty="0"/>
          </a:p>
        </p:txBody>
      </p:sp>
      <p:sp>
        <p:nvSpPr>
          <p:cNvPr id="27" name="Text 25"/>
          <p:cNvSpPr/>
          <p:nvPr/>
        </p:nvSpPr>
        <p:spPr>
          <a:xfrm>
            <a:off x="960120" y="5074920"/>
            <a:ext cx="10241280" cy="548640"/>
          </a:xfrm>
          <a:prstGeom prst="rect">
            <a:avLst/>
          </a:prstGeom>
          <a:noFill/>
          <a:ln/>
        </p:spPr>
        <p:txBody>
          <a:bodyPr wrap="square" lIns="0" tIns="0" rIns="0" bIns="0" rtlCol="0" anchor="ctr"/>
          <a:lstStyle/>
          <a:p>
            <a:pPr indent="0" marL="0">
              <a:buNone/>
            </a:pPr>
            <a:r>
              <a:rPr lang="en-US" sz="1200" dirty="0">
                <a:solidFill>
                  <a:srgbClr val="23303D"/>
                </a:solidFill>
                <a:latin typeface="Calibri" pitchFamily="34" charset="0"/>
                <a:ea typeface="Calibri" pitchFamily="34" charset="-122"/>
                <a:cs typeface="Calibri" pitchFamily="34" charset="-120"/>
              </a:rPr>
              <a:t>Enterprise capability without an enterprise cheque. Cost scales with the client instead of gating them at the door — and it lets us start in one layer and expand into the next without a new sale.</a:t>
            </a:r>
            <a:endParaRPr lang="en-US" sz="1200" dirty="0"/>
          </a:p>
        </p:txBody>
      </p:sp>
      <p:sp>
        <p:nvSpPr>
          <p:cNvPr id="28" name="Text 26"/>
          <p:cNvSpPr/>
          <p:nvPr/>
        </p:nvSpPr>
        <p:spPr>
          <a:xfrm>
            <a:off x="640080" y="6400800"/>
            <a:ext cx="8686800" cy="274320"/>
          </a:xfrm>
          <a:prstGeom prst="rect">
            <a:avLst/>
          </a:prstGeom>
          <a:noFill/>
          <a:ln/>
        </p:spPr>
        <p:txBody>
          <a:bodyPr wrap="square" lIns="0" tIns="0" rIns="0" bIns="0" rtlCol="0" anchor="ctr"/>
          <a:lstStyle/>
          <a:p>
            <a:pPr indent="0" marL="0">
              <a:buNone/>
            </a:pPr>
            <a:r>
              <a:rPr lang="en-US" sz="900" dirty="0">
                <a:solidFill>
                  <a:srgbClr val="5C6B7A"/>
                </a:solidFill>
                <a:latin typeface="Calibri" pitchFamily="34" charset="0"/>
                <a:ea typeface="Calibri" pitchFamily="34" charset="-122"/>
                <a:cs typeface="Calibri" pitchFamily="34" charset="-120"/>
              </a:rPr>
              <a:t>Straw man v0.1 · for discussion only · not for circulation outside the group</a:t>
            </a:r>
            <a:endParaRPr lang="en-US" sz="900" dirty="0"/>
          </a:p>
        </p:txBody>
      </p:sp>
      <p:sp>
        <p:nvSpPr>
          <p:cNvPr id="29" name="Text 27"/>
          <p:cNvSpPr/>
          <p:nvPr/>
        </p:nvSpPr>
        <p:spPr>
          <a:xfrm>
            <a:off x="10972800" y="6400800"/>
            <a:ext cx="548640" cy="274320"/>
          </a:xfrm>
          <a:prstGeom prst="rect">
            <a:avLst/>
          </a:prstGeom>
          <a:noFill/>
          <a:ln/>
        </p:spPr>
        <p:txBody>
          <a:bodyPr wrap="square" lIns="0" tIns="0" rIns="0" bIns="0" rtlCol="0" anchor="ctr"/>
          <a:lstStyle/>
          <a:p>
            <a:pPr algn="r" indent="0" marL="0">
              <a:buNone/>
            </a:pPr>
            <a:r>
              <a:rPr lang="en-US" sz="900" dirty="0">
                <a:solidFill>
                  <a:srgbClr val="5C6B7A"/>
                </a:solidFill>
                <a:latin typeface="Calibri" pitchFamily="34" charset="0"/>
                <a:ea typeface="Calibri" pitchFamily="34" charset="-122"/>
                <a:cs typeface="Calibri" pitchFamily="34" charset="-120"/>
              </a:rPr>
              <a:t>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56032"/>
          </a:xfrm>
          <a:prstGeom prst="rect">
            <a:avLst/>
          </a:prstGeom>
          <a:noFill/>
          <a:ln/>
        </p:spPr>
        <p:txBody>
          <a:bodyPr wrap="square" lIns="0" tIns="0" rIns="0" bIns="0" rtlCol="0" anchor="ctr"/>
          <a:lstStyle/>
          <a:p>
            <a:pPr indent="0" marL="0">
              <a:buNone/>
            </a:pPr>
            <a:r>
              <a:rPr lang="en-US" sz="1100" b="1" spc="200" kern="0" dirty="0">
                <a:solidFill>
                  <a:srgbClr val="B8762E"/>
                </a:solidFill>
                <a:latin typeface="Calibri" pitchFamily="34" charset="0"/>
                <a:ea typeface="Calibri" pitchFamily="34" charset="-122"/>
                <a:cs typeface="Calibri" pitchFamily="34" charset="-120"/>
              </a:rPr>
              <a:t>THE WEDGE</a:t>
            </a:r>
            <a:endParaRPr lang="en-US" sz="1100" dirty="0"/>
          </a:p>
        </p:txBody>
      </p:sp>
      <p:sp>
        <p:nvSpPr>
          <p:cNvPr id="3" name="Text 1"/>
          <p:cNvSpPr/>
          <p:nvPr/>
        </p:nvSpPr>
        <p:spPr>
          <a:xfrm>
            <a:off x="640080" y="658368"/>
            <a:ext cx="10881360" cy="777240"/>
          </a:xfrm>
          <a:prstGeom prst="rect">
            <a:avLst/>
          </a:prstGeom>
          <a:noFill/>
          <a:ln/>
        </p:spPr>
        <p:txBody>
          <a:bodyPr wrap="square" lIns="0" tIns="0" rIns="0" bIns="0" rtlCol="0" anchor="t"/>
          <a:lstStyle/>
          <a:p>
            <a:pPr indent="0" marL="0">
              <a:buNone/>
            </a:pPr>
            <a:r>
              <a:rPr lang="en-US" sz="3400" b="1" dirty="0">
                <a:solidFill>
                  <a:srgbClr val="0F2942"/>
                </a:solidFill>
                <a:latin typeface="Cambria" pitchFamily="34" charset="0"/>
                <a:ea typeface="Cambria" pitchFamily="34" charset="-122"/>
                <a:cs typeface="Cambria" pitchFamily="34" charset="-120"/>
              </a:rPr>
              <a:t>The first thing we sell: time to invoice</a:t>
            </a:r>
            <a:endParaRPr lang="en-US" sz="3400" dirty="0"/>
          </a:p>
        </p:txBody>
      </p:sp>
      <p:sp>
        <p:nvSpPr>
          <p:cNvPr id="4" name="Text 2"/>
          <p:cNvSpPr/>
          <p:nvPr/>
        </p:nvSpPr>
        <p:spPr>
          <a:xfrm>
            <a:off x="640080" y="1554480"/>
            <a:ext cx="10881360" cy="365760"/>
          </a:xfrm>
          <a:prstGeom prst="rect">
            <a:avLst/>
          </a:prstGeom>
          <a:noFill/>
          <a:ln/>
        </p:spPr>
        <p:txBody>
          <a:bodyPr wrap="square" lIns="0" tIns="0" rIns="0" bIns="0" rtlCol="0" anchor="ctr"/>
          <a:lstStyle/>
          <a:p>
            <a:pPr indent="0" marL="0">
              <a:buNone/>
            </a:pPr>
            <a:r>
              <a:rPr lang="en-US" sz="1300" i="1" dirty="0">
                <a:solidFill>
                  <a:srgbClr val="5C6B7A"/>
                </a:solidFill>
                <a:latin typeface="Calibri" pitchFamily="34" charset="0"/>
                <a:ea typeface="Calibri" pitchFamily="34" charset="-122"/>
                <a:cs typeface="Calibri" pitchFamily="34" charset="-120"/>
              </a:rPr>
              <a:t>“One of their biggest gaps, and that's across these industries, is time to invoice.”  — Albert Kleynhans</a:t>
            </a:r>
            <a:endParaRPr lang="en-US" sz="1300" dirty="0"/>
          </a:p>
        </p:txBody>
      </p:sp>
      <p:sp>
        <p:nvSpPr>
          <p:cNvPr id="5" name="Shape 3"/>
          <p:cNvSpPr/>
          <p:nvPr/>
        </p:nvSpPr>
        <p:spPr>
          <a:xfrm>
            <a:off x="640080" y="2057400"/>
            <a:ext cx="5257800" cy="2377440"/>
          </a:xfrm>
          <a:prstGeom prst="roundRect">
            <a:avLst>
              <a:gd name="adj" fmla="val 3077"/>
            </a:avLst>
          </a:prstGeom>
          <a:solidFill>
            <a:srgbClr val="F4F1EC"/>
          </a:solidFill>
          <a:ln w="9525">
            <a:solidFill>
              <a:srgbClr val="D6DEE7"/>
            </a:solidFill>
            <a:prstDash val="solid"/>
          </a:ln>
        </p:spPr>
      </p:sp>
      <p:sp>
        <p:nvSpPr>
          <p:cNvPr id="6" name="Text 4"/>
          <p:cNvSpPr/>
          <p:nvPr/>
        </p:nvSpPr>
        <p:spPr>
          <a:xfrm>
            <a:off x="960120" y="2212848"/>
            <a:ext cx="2743200" cy="320040"/>
          </a:xfrm>
          <a:prstGeom prst="rect">
            <a:avLst/>
          </a:prstGeom>
          <a:noFill/>
          <a:ln/>
        </p:spPr>
        <p:txBody>
          <a:bodyPr wrap="square" lIns="0" tIns="0" rIns="0" bIns="0" rtlCol="0" anchor="ctr"/>
          <a:lstStyle/>
          <a:p>
            <a:pPr indent="0" marL="0">
              <a:buNone/>
            </a:pPr>
            <a:r>
              <a:rPr lang="en-US" sz="1400" b="1" dirty="0">
                <a:solidFill>
                  <a:srgbClr val="5C6B7A"/>
                </a:solidFill>
                <a:latin typeface="Calibri" pitchFamily="34" charset="0"/>
                <a:ea typeface="Calibri" pitchFamily="34" charset="-122"/>
                <a:cs typeface="Calibri" pitchFamily="34" charset="-120"/>
              </a:rPr>
              <a:t>Today</a:t>
            </a:r>
            <a:endParaRPr lang="en-US" sz="1400" dirty="0"/>
          </a:p>
        </p:txBody>
      </p:sp>
      <p:sp>
        <p:nvSpPr>
          <p:cNvPr id="7" name="Text 5"/>
          <p:cNvSpPr/>
          <p:nvPr/>
        </p:nvSpPr>
        <p:spPr>
          <a:xfrm>
            <a:off x="960120" y="2606040"/>
            <a:ext cx="4663440" cy="1645920"/>
          </a:xfrm>
          <a:prstGeom prst="rect">
            <a:avLst/>
          </a:prstGeom>
          <a:noFill/>
          <a:ln/>
        </p:spPr>
        <p:txBody>
          <a:bodyPr wrap="square" lIns="0" tIns="0" rIns="0" bIns="0" rtlCol="0" anchor="ctr"/>
          <a:lstStyle/>
          <a:p>
            <a:pPr marL="342900" indent="-342900">
              <a:spcAft>
                <a:spcPts val="500"/>
              </a:spcAft>
              <a:buSzPct val="100000"/>
              <a:buChar char="•"/>
            </a:pPr>
            <a:r>
              <a:rPr lang="en-US" sz="1200" dirty="0">
                <a:solidFill>
                  <a:srgbClr val="23303D"/>
                </a:solidFill>
                <a:latin typeface="Calibri" pitchFamily="34" charset="0"/>
                <a:ea typeface="Calibri" pitchFamily="34" charset="-122"/>
                <a:cs typeface="Calibri" pitchFamily="34" charset="-120"/>
              </a:rPr>
              <a:t>Technician finishes, writes something on paper</a:t>
            </a:r>
            <a:endParaRPr lang="en-US" sz="1200" dirty="0"/>
          </a:p>
          <a:p>
            <a:pPr marL="342900" indent="-342900">
              <a:spcAft>
                <a:spcPts val="500"/>
              </a:spcAft>
              <a:buSzPct val="100000"/>
              <a:buChar char="•"/>
            </a:pPr>
            <a:r>
              <a:rPr lang="en-US" sz="1200" dirty="0">
                <a:solidFill>
                  <a:srgbClr val="23303D"/>
                </a:solidFill>
                <a:latin typeface="Calibri" pitchFamily="34" charset="0"/>
                <a:ea typeface="Calibri" pitchFamily="34" charset="-122"/>
                <a:cs typeface="Calibri" pitchFamily="34" charset="-120"/>
              </a:rPr>
              <a:t>Paperwork reaches the office days later, incomplete</a:t>
            </a:r>
            <a:endParaRPr lang="en-US" sz="1200" dirty="0"/>
          </a:p>
          <a:p>
            <a:pPr marL="342900" indent="-342900">
              <a:spcAft>
                <a:spcPts val="500"/>
              </a:spcAft>
              <a:buSzPct val="100000"/>
              <a:buChar char="•"/>
            </a:pPr>
            <a:r>
              <a:rPr lang="en-US" sz="1200" dirty="0">
                <a:solidFill>
                  <a:srgbClr val="23303D"/>
                </a:solidFill>
                <a:latin typeface="Calibri" pitchFamily="34" charset="0"/>
                <a:ea typeface="Calibri" pitchFamily="34" charset="-122"/>
                <a:cs typeface="Calibri" pitchFamily="34" charset="-120"/>
              </a:rPr>
              <a:t>Office chases the detail; the customer queries the bill</a:t>
            </a:r>
            <a:endParaRPr lang="en-US" sz="1200" dirty="0"/>
          </a:p>
          <a:p>
            <a:pPr marL="342900" indent="-342900">
              <a:spcAft>
                <a:spcPts val="500"/>
              </a:spcAft>
              <a:buSzPct val="100000"/>
              <a:buChar char="•"/>
            </a:pPr>
            <a:r>
              <a:rPr lang="en-US" sz="1200" dirty="0">
                <a:solidFill>
                  <a:srgbClr val="23303D"/>
                </a:solidFill>
                <a:latin typeface="Calibri" pitchFamily="34" charset="0"/>
                <a:ea typeface="Calibri" pitchFamily="34" charset="-122"/>
                <a:cs typeface="Calibri" pitchFamily="34" charset="-120"/>
              </a:rPr>
              <a:t>Invoice goes out around four weeks after the work</a:t>
            </a:r>
            <a:endParaRPr lang="en-US" sz="1200" dirty="0"/>
          </a:p>
        </p:txBody>
      </p:sp>
      <p:sp>
        <p:nvSpPr>
          <p:cNvPr id="8" name="Shape 6"/>
          <p:cNvSpPr/>
          <p:nvPr/>
        </p:nvSpPr>
        <p:spPr>
          <a:xfrm>
            <a:off x="6263640" y="2057400"/>
            <a:ext cx="5257800" cy="2377440"/>
          </a:xfrm>
          <a:prstGeom prst="roundRect">
            <a:avLst>
              <a:gd name="adj" fmla="val 3077"/>
            </a:avLst>
          </a:prstGeom>
          <a:solidFill>
            <a:srgbClr val="0F2942"/>
          </a:solidFill>
          <a:ln w="9525">
            <a:solidFill>
              <a:srgbClr val="0F2942"/>
            </a:solidFill>
            <a:prstDash val="solid"/>
          </a:ln>
        </p:spPr>
      </p:sp>
      <p:sp>
        <p:nvSpPr>
          <p:cNvPr id="9" name="Text 7"/>
          <p:cNvSpPr/>
          <p:nvPr/>
        </p:nvSpPr>
        <p:spPr>
          <a:xfrm>
            <a:off x="6583680" y="2212848"/>
            <a:ext cx="2743200" cy="320040"/>
          </a:xfrm>
          <a:prstGeom prst="rect">
            <a:avLst/>
          </a:prstGeom>
          <a:noFill/>
          <a:ln/>
        </p:spPr>
        <p:txBody>
          <a:bodyPr wrap="square" lIns="0" tIns="0" rIns="0" bIns="0" rtlCol="0" anchor="ctr"/>
          <a:lstStyle/>
          <a:p>
            <a:pPr indent="0" marL="0">
              <a:buNone/>
            </a:pPr>
            <a:r>
              <a:rPr lang="en-US" sz="1400" b="1" dirty="0">
                <a:solidFill>
                  <a:srgbClr val="E8C79A"/>
                </a:solidFill>
                <a:latin typeface="Calibri" pitchFamily="34" charset="0"/>
                <a:ea typeface="Calibri" pitchFamily="34" charset="-122"/>
                <a:cs typeface="Calibri" pitchFamily="34" charset="-120"/>
              </a:rPr>
              <a:t>After</a:t>
            </a:r>
            <a:endParaRPr lang="en-US" sz="1400" dirty="0"/>
          </a:p>
        </p:txBody>
      </p:sp>
      <p:sp>
        <p:nvSpPr>
          <p:cNvPr id="10" name="Text 8"/>
          <p:cNvSpPr/>
          <p:nvPr/>
        </p:nvSpPr>
        <p:spPr>
          <a:xfrm>
            <a:off x="6583680" y="2606040"/>
            <a:ext cx="4663440" cy="1645920"/>
          </a:xfrm>
          <a:prstGeom prst="rect">
            <a:avLst/>
          </a:prstGeom>
          <a:noFill/>
          <a:ln/>
        </p:spPr>
        <p:txBody>
          <a:bodyPr wrap="square" lIns="0" tIns="0" rIns="0" bIns="0" rtlCol="0" anchor="ctr"/>
          <a:lstStyle/>
          <a:p>
            <a:pPr marL="342900" indent="-342900">
              <a:spcAft>
                <a:spcPts val="500"/>
              </a:spcAft>
              <a:buSzPct val="100000"/>
              <a:buChar char="•"/>
            </a:pPr>
            <a:r>
              <a:rPr lang="en-US" sz="1200" dirty="0">
                <a:solidFill>
                  <a:srgbClr val="E4ECF4"/>
                </a:solidFill>
                <a:latin typeface="Calibri" pitchFamily="34" charset="0"/>
                <a:ea typeface="Calibri" pitchFamily="34" charset="-122"/>
                <a:cs typeface="Calibri" pitchFamily="34" charset="-120"/>
              </a:rPr>
              <a:t>Capture happens at the job, on the phone already in the pocket</a:t>
            </a:r>
            <a:endParaRPr lang="en-US" sz="1200" dirty="0"/>
          </a:p>
          <a:p>
            <a:pPr marL="342900" indent="-342900">
              <a:spcAft>
                <a:spcPts val="500"/>
              </a:spcAft>
              <a:buSzPct val="100000"/>
              <a:buChar char="•"/>
            </a:pPr>
            <a:r>
              <a:rPr lang="en-US" sz="1200" dirty="0">
                <a:solidFill>
                  <a:srgbClr val="E4ECF4"/>
                </a:solidFill>
                <a:latin typeface="Calibri" pitchFamily="34" charset="0"/>
                <a:ea typeface="Calibri" pitchFamily="34" charset="-122"/>
                <a:cs typeface="Calibri" pitchFamily="34" charset="-120"/>
              </a:rPr>
              <a:t>Photographs of parts and work become structured detail</a:t>
            </a:r>
            <a:endParaRPr lang="en-US" sz="1200" dirty="0"/>
          </a:p>
          <a:p>
            <a:pPr marL="342900" indent="-342900">
              <a:spcAft>
                <a:spcPts val="500"/>
              </a:spcAft>
              <a:buSzPct val="100000"/>
              <a:buChar char="•"/>
            </a:pPr>
            <a:r>
              <a:rPr lang="en-US" sz="1200" dirty="0">
                <a:solidFill>
                  <a:srgbClr val="E4ECF4"/>
                </a:solidFill>
                <a:latin typeface="Calibri" pitchFamily="34" charset="0"/>
                <a:ea typeface="Calibri" pitchFamily="34" charset="-122"/>
                <a:cs typeface="Calibri" pitchFamily="34" charset="-120"/>
              </a:rPr>
              <a:t>Job card is complete and signed before the van leaves</a:t>
            </a:r>
            <a:endParaRPr lang="en-US" sz="1200" dirty="0"/>
          </a:p>
          <a:p>
            <a:pPr marL="342900" indent="-342900">
              <a:spcAft>
                <a:spcPts val="500"/>
              </a:spcAft>
              <a:buSzPct val="100000"/>
              <a:buChar char="•"/>
            </a:pPr>
            <a:r>
              <a:rPr lang="en-US" sz="1200" dirty="0">
                <a:solidFill>
                  <a:srgbClr val="E4ECF4"/>
                </a:solidFill>
                <a:latin typeface="Calibri" pitchFamily="34" charset="0"/>
                <a:ea typeface="Calibri" pitchFamily="34" charset="-122"/>
                <a:cs typeface="Calibri" pitchFamily="34" charset="-120"/>
              </a:rPr>
              <a:t>Invoice lands in their existing accounting system the same day</a:t>
            </a:r>
            <a:endParaRPr lang="en-US" sz="1200" dirty="0"/>
          </a:p>
        </p:txBody>
      </p:sp>
      <p:sp>
        <p:nvSpPr>
          <p:cNvPr id="11" name="Text 9"/>
          <p:cNvSpPr/>
          <p:nvPr/>
        </p:nvSpPr>
        <p:spPr>
          <a:xfrm>
            <a:off x="640080" y="4709160"/>
            <a:ext cx="10881360" cy="320040"/>
          </a:xfrm>
          <a:prstGeom prst="rect">
            <a:avLst/>
          </a:prstGeom>
          <a:noFill/>
          <a:ln/>
        </p:spPr>
        <p:txBody>
          <a:bodyPr wrap="square" lIns="0" tIns="0" rIns="0" bIns="0" rtlCol="0" anchor="ctr"/>
          <a:lstStyle/>
          <a:p>
            <a:pPr indent="0" marL="0">
              <a:buNone/>
            </a:pPr>
            <a:r>
              <a:rPr lang="en-US" sz="1600" b="1" dirty="0">
                <a:solidFill>
                  <a:srgbClr val="0F2942"/>
                </a:solidFill>
                <a:latin typeface="Calibri" pitchFamily="34" charset="0"/>
                <a:ea typeface="Calibri" pitchFamily="34" charset="-122"/>
                <a:cs typeface="Calibri" pitchFamily="34" charset="-120"/>
              </a:rPr>
              <a:t>Why this one first</a:t>
            </a:r>
            <a:endParaRPr lang="en-US" sz="1600" dirty="0"/>
          </a:p>
        </p:txBody>
      </p:sp>
      <p:sp>
        <p:nvSpPr>
          <p:cNvPr id="12" name="Text 10"/>
          <p:cNvSpPr/>
          <p:nvPr/>
        </p:nvSpPr>
        <p:spPr>
          <a:xfrm>
            <a:off x="640080" y="5102352"/>
            <a:ext cx="3474720" cy="274320"/>
          </a:xfrm>
          <a:prstGeom prst="rect">
            <a:avLst/>
          </a:prstGeom>
          <a:noFill/>
          <a:ln/>
        </p:spPr>
        <p:txBody>
          <a:bodyPr wrap="square" lIns="0" tIns="0" rIns="0" bIns="0" rtlCol="0" anchor="ctr"/>
          <a:lstStyle/>
          <a:p>
            <a:pPr indent="0" marL="0">
              <a:buNone/>
            </a:pPr>
            <a:r>
              <a:rPr lang="en-US" sz="1300" b="1" dirty="0">
                <a:solidFill>
                  <a:srgbClr val="B8762E"/>
                </a:solidFill>
                <a:latin typeface="Calibri" pitchFamily="34" charset="0"/>
                <a:ea typeface="Calibri" pitchFamily="34" charset="-122"/>
                <a:cs typeface="Calibri" pitchFamily="34" charset="-120"/>
              </a:rPr>
              <a:t>Measurable</a:t>
            </a:r>
            <a:endParaRPr lang="en-US" sz="1300" dirty="0"/>
          </a:p>
        </p:txBody>
      </p:sp>
      <p:sp>
        <p:nvSpPr>
          <p:cNvPr id="13" name="Text 11"/>
          <p:cNvSpPr/>
          <p:nvPr/>
        </p:nvSpPr>
        <p:spPr>
          <a:xfrm>
            <a:off x="640080" y="5394960"/>
            <a:ext cx="3474720" cy="548640"/>
          </a:xfrm>
          <a:prstGeom prst="rect">
            <a:avLst/>
          </a:prstGeom>
          <a:noFill/>
          <a:ln/>
        </p:spPr>
        <p:txBody>
          <a:bodyPr wrap="square" lIns="0" tIns="0" rIns="0" bIns="0" rtlCol="0" anchor="ctr"/>
          <a:lstStyle/>
          <a:p>
            <a:pPr indent="0" marL="0">
              <a:buNone/>
            </a:pPr>
            <a:r>
              <a:rPr lang="en-US" sz="1200" dirty="0">
                <a:solidFill>
                  <a:srgbClr val="23303D"/>
                </a:solidFill>
                <a:latin typeface="Calibri" pitchFamily="34" charset="0"/>
                <a:ea typeface="Calibri" pitchFamily="34" charset="-122"/>
                <a:cs typeface="Calibri" pitchFamily="34" charset="-120"/>
              </a:rPr>
              <a:t>Days to invoice is a number the owner can already produce.</a:t>
            </a:r>
            <a:endParaRPr lang="en-US" sz="1200" dirty="0"/>
          </a:p>
        </p:txBody>
      </p:sp>
      <p:sp>
        <p:nvSpPr>
          <p:cNvPr id="14" name="Text 12"/>
          <p:cNvSpPr/>
          <p:nvPr/>
        </p:nvSpPr>
        <p:spPr>
          <a:xfrm>
            <a:off x="4315968" y="5102352"/>
            <a:ext cx="3474720" cy="274320"/>
          </a:xfrm>
          <a:prstGeom prst="rect">
            <a:avLst/>
          </a:prstGeom>
          <a:noFill/>
          <a:ln/>
        </p:spPr>
        <p:txBody>
          <a:bodyPr wrap="square" lIns="0" tIns="0" rIns="0" bIns="0" rtlCol="0" anchor="ctr"/>
          <a:lstStyle/>
          <a:p>
            <a:pPr indent="0" marL="0">
              <a:buNone/>
            </a:pPr>
            <a:r>
              <a:rPr lang="en-US" sz="1300" b="1" dirty="0">
                <a:solidFill>
                  <a:srgbClr val="B8762E"/>
                </a:solidFill>
                <a:latin typeface="Calibri" pitchFamily="34" charset="0"/>
                <a:ea typeface="Calibri" pitchFamily="34" charset="-122"/>
                <a:cs typeface="Calibri" pitchFamily="34" charset="-120"/>
              </a:rPr>
              <a:t>Felt</a:t>
            </a:r>
            <a:endParaRPr lang="en-US" sz="1300" dirty="0"/>
          </a:p>
        </p:txBody>
      </p:sp>
      <p:sp>
        <p:nvSpPr>
          <p:cNvPr id="15" name="Text 13"/>
          <p:cNvSpPr/>
          <p:nvPr/>
        </p:nvSpPr>
        <p:spPr>
          <a:xfrm>
            <a:off x="4315968" y="5394960"/>
            <a:ext cx="3474720" cy="548640"/>
          </a:xfrm>
          <a:prstGeom prst="rect">
            <a:avLst/>
          </a:prstGeom>
          <a:noFill/>
          <a:ln/>
        </p:spPr>
        <p:txBody>
          <a:bodyPr wrap="square" lIns="0" tIns="0" rIns="0" bIns="0" rtlCol="0" anchor="ctr"/>
          <a:lstStyle/>
          <a:p>
            <a:pPr indent="0" marL="0">
              <a:buNone/>
            </a:pPr>
            <a:r>
              <a:rPr lang="en-US" sz="1200" dirty="0">
                <a:solidFill>
                  <a:srgbClr val="23303D"/>
                </a:solidFill>
                <a:latin typeface="Calibri" pitchFamily="34" charset="0"/>
                <a:ea typeface="Calibri" pitchFamily="34" charset="-122"/>
                <a:cs typeface="Calibri" pitchFamily="34" charset="-120"/>
              </a:rPr>
              <a:t>It is a cash problem, not a software problem. They care about it today.</a:t>
            </a:r>
            <a:endParaRPr lang="en-US" sz="1200" dirty="0"/>
          </a:p>
        </p:txBody>
      </p:sp>
      <p:sp>
        <p:nvSpPr>
          <p:cNvPr id="16" name="Text 14"/>
          <p:cNvSpPr/>
          <p:nvPr/>
        </p:nvSpPr>
        <p:spPr>
          <a:xfrm>
            <a:off x="7991856" y="5102352"/>
            <a:ext cx="3474720" cy="274320"/>
          </a:xfrm>
          <a:prstGeom prst="rect">
            <a:avLst/>
          </a:prstGeom>
          <a:noFill/>
          <a:ln/>
        </p:spPr>
        <p:txBody>
          <a:bodyPr wrap="square" lIns="0" tIns="0" rIns="0" bIns="0" rtlCol="0" anchor="ctr"/>
          <a:lstStyle/>
          <a:p>
            <a:pPr indent="0" marL="0">
              <a:buNone/>
            </a:pPr>
            <a:r>
              <a:rPr lang="en-US" sz="1300" b="1" dirty="0">
                <a:solidFill>
                  <a:srgbClr val="B8762E"/>
                </a:solidFill>
                <a:latin typeface="Calibri" pitchFamily="34" charset="0"/>
                <a:ea typeface="Calibri" pitchFamily="34" charset="-122"/>
                <a:cs typeface="Calibri" pitchFamily="34" charset="-120"/>
              </a:rPr>
              <a:t>Provable</a:t>
            </a:r>
            <a:endParaRPr lang="en-US" sz="1300" dirty="0"/>
          </a:p>
        </p:txBody>
      </p:sp>
      <p:sp>
        <p:nvSpPr>
          <p:cNvPr id="17" name="Text 15"/>
          <p:cNvSpPr/>
          <p:nvPr/>
        </p:nvSpPr>
        <p:spPr>
          <a:xfrm>
            <a:off x="7991856" y="5394960"/>
            <a:ext cx="3474720" cy="548640"/>
          </a:xfrm>
          <a:prstGeom prst="rect">
            <a:avLst/>
          </a:prstGeom>
          <a:noFill/>
          <a:ln/>
        </p:spPr>
        <p:txBody>
          <a:bodyPr wrap="square" lIns="0" tIns="0" rIns="0" bIns="0" rtlCol="0" anchor="ctr"/>
          <a:lstStyle/>
          <a:p>
            <a:pPr indent="0" marL="0">
              <a:buNone/>
            </a:pPr>
            <a:r>
              <a:rPr lang="en-US" sz="1200" dirty="0">
                <a:solidFill>
                  <a:srgbClr val="23303D"/>
                </a:solidFill>
                <a:latin typeface="Calibri" pitchFamily="34" charset="0"/>
                <a:ea typeface="Calibri" pitchFamily="34" charset="-122"/>
                <a:cs typeface="Calibri" pitchFamily="34" charset="-120"/>
              </a:rPr>
              <a:t>Which means we can be paid on it rather than on hours.</a:t>
            </a:r>
            <a:endParaRPr lang="en-US" sz="1200" dirty="0"/>
          </a:p>
        </p:txBody>
      </p:sp>
      <p:sp>
        <p:nvSpPr>
          <p:cNvPr id="18" name="Text 16"/>
          <p:cNvSpPr/>
          <p:nvPr/>
        </p:nvSpPr>
        <p:spPr>
          <a:xfrm>
            <a:off x="640080" y="6400800"/>
            <a:ext cx="8686800" cy="274320"/>
          </a:xfrm>
          <a:prstGeom prst="rect">
            <a:avLst/>
          </a:prstGeom>
          <a:noFill/>
          <a:ln/>
        </p:spPr>
        <p:txBody>
          <a:bodyPr wrap="square" lIns="0" tIns="0" rIns="0" bIns="0" rtlCol="0" anchor="ctr"/>
          <a:lstStyle/>
          <a:p>
            <a:pPr indent="0" marL="0">
              <a:buNone/>
            </a:pPr>
            <a:r>
              <a:rPr lang="en-US" sz="900" dirty="0">
                <a:solidFill>
                  <a:srgbClr val="5C6B7A"/>
                </a:solidFill>
                <a:latin typeface="Calibri" pitchFamily="34" charset="0"/>
                <a:ea typeface="Calibri" pitchFamily="34" charset="-122"/>
                <a:cs typeface="Calibri" pitchFamily="34" charset="-120"/>
              </a:rPr>
              <a:t>Straw man v0.1 · for discussion only · not for circulation outside the group</a:t>
            </a:r>
            <a:endParaRPr lang="en-US" sz="900" dirty="0"/>
          </a:p>
        </p:txBody>
      </p:sp>
      <p:sp>
        <p:nvSpPr>
          <p:cNvPr id="19" name="Text 17"/>
          <p:cNvSpPr/>
          <p:nvPr/>
        </p:nvSpPr>
        <p:spPr>
          <a:xfrm>
            <a:off x="10972800" y="6400800"/>
            <a:ext cx="548640" cy="274320"/>
          </a:xfrm>
          <a:prstGeom prst="rect">
            <a:avLst/>
          </a:prstGeom>
          <a:noFill/>
          <a:ln/>
        </p:spPr>
        <p:txBody>
          <a:bodyPr wrap="square" lIns="0" tIns="0" rIns="0" bIns="0" rtlCol="0" anchor="ctr"/>
          <a:lstStyle/>
          <a:p>
            <a:pPr algn="r" indent="0" marL="0">
              <a:buNone/>
            </a:pPr>
            <a:r>
              <a:rPr lang="en-US" sz="900" dirty="0">
                <a:solidFill>
                  <a:srgbClr val="5C6B7A"/>
                </a:solidFill>
                <a:latin typeface="Calibri" pitchFamily="34" charset="0"/>
                <a:ea typeface="Calibri" pitchFamily="34" charset="-122"/>
                <a:cs typeface="Calibri" pitchFamily="34" charset="-120"/>
              </a:rPr>
              <a:t>7</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56032"/>
          </a:xfrm>
          <a:prstGeom prst="rect">
            <a:avLst/>
          </a:prstGeom>
          <a:noFill/>
          <a:ln/>
        </p:spPr>
        <p:txBody>
          <a:bodyPr wrap="square" lIns="0" tIns="0" rIns="0" bIns="0" rtlCol="0" anchor="ctr"/>
          <a:lstStyle/>
          <a:p>
            <a:pPr indent="0" marL="0">
              <a:buNone/>
            </a:pPr>
            <a:r>
              <a:rPr lang="en-US" sz="1100" b="1" spc="200" kern="0" dirty="0">
                <a:solidFill>
                  <a:srgbClr val="B8762E"/>
                </a:solidFill>
                <a:latin typeface="Calibri" pitchFamily="34" charset="0"/>
                <a:ea typeface="Calibri" pitchFamily="34" charset="-122"/>
                <a:cs typeface="Calibri" pitchFamily="34" charset="-120"/>
              </a:rPr>
              <a:t>GO TO MARKET</a:t>
            </a:r>
            <a:endParaRPr lang="en-US" sz="1100" dirty="0"/>
          </a:p>
        </p:txBody>
      </p:sp>
      <p:sp>
        <p:nvSpPr>
          <p:cNvPr id="3" name="Text 1"/>
          <p:cNvSpPr/>
          <p:nvPr/>
        </p:nvSpPr>
        <p:spPr>
          <a:xfrm>
            <a:off x="640080" y="658368"/>
            <a:ext cx="10881360" cy="777240"/>
          </a:xfrm>
          <a:prstGeom prst="rect">
            <a:avLst/>
          </a:prstGeom>
          <a:noFill/>
          <a:ln/>
        </p:spPr>
        <p:txBody>
          <a:bodyPr wrap="square" lIns="0" tIns="0" rIns="0" bIns="0" rtlCol="0" anchor="t"/>
          <a:lstStyle/>
          <a:p>
            <a:pPr indent="0" marL="0">
              <a:buNone/>
            </a:pPr>
            <a:r>
              <a:rPr lang="en-US" sz="3400" b="1" dirty="0">
                <a:solidFill>
                  <a:srgbClr val="0F2942"/>
                </a:solidFill>
                <a:latin typeface="Cambria" pitchFamily="34" charset="0"/>
                <a:ea typeface="Cambria" pitchFamily="34" charset="-122"/>
                <a:cs typeface="Cambria" pitchFamily="34" charset="-120"/>
              </a:rPr>
              <a:t>Access is the strategy. Here is the hypothesis.</a:t>
            </a:r>
            <a:endParaRPr lang="en-US" sz="3400" dirty="0"/>
          </a:p>
        </p:txBody>
      </p:sp>
      <p:sp>
        <p:nvSpPr>
          <p:cNvPr id="4" name="Text 2"/>
          <p:cNvSpPr/>
          <p:nvPr/>
        </p:nvSpPr>
        <p:spPr>
          <a:xfrm>
            <a:off x="640080" y="1572768"/>
            <a:ext cx="10881360" cy="320040"/>
          </a:xfrm>
          <a:prstGeom prst="rect">
            <a:avLst/>
          </a:prstGeom>
          <a:noFill/>
          <a:ln/>
        </p:spPr>
        <p:txBody>
          <a:bodyPr wrap="square" lIns="0" tIns="0" rIns="0" bIns="0" rtlCol="0" anchor="ctr"/>
          <a:lstStyle/>
          <a:p>
            <a:pPr indent="0" marL="0">
              <a:buNone/>
            </a:pPr>
            <a:r>
              <a:rPr lang="en-US" sz="1300" dirty="0">
                <a:solidFill>
                  <a:srgbClr val="5C6B7A"/>
                </a:solidFill>
                <a:latin typeface="Calibri" pitchFamily="34" charset="0"/>
                <a:ea typeface="Calibri" pitchFamily="34" charset="-122"/>
                <a:cs typeface="Calibri" pitchFamily="34" charset="-120"/>
              </a:rPr>
              <a:t>Untested. This is the thing the group agreed to build and prove first.</a:t>
            </a:r>
            <a:endParaRPr lang="en-US" sz="1300" dirty="0"/>
          </a:p>
        </p:txBody>
      </p:sp>
      <p:sp>
        <p:nvSpPr>
          <p:cNvPr id="5" name="Shape 3"/>
          <p:cNvSpPr/>
          <p:nvPr/>
        </p:nvSpPr>
        <p:spPr>
          <a:xfrm>
            <a:off x="640080" y="1965960"/>
            <a:ext cx="402336" cy="402336"/>
          </a:xfrm>
          <a:prstGeom prst="ellipse">
            <a:avLst/>
          </a:prstGeom>
          <a:solidFill>
            <a:srgbClr val="0F2942"/>
          </a:solidFill>
          <a:ln w="12700">
            <a:solidFill>
              <a:srgbClr val="0F2942"/>
            </a:solidFill>
            <a:prstDash val="solid"/>
          </a:ln>
        </p:spPr>
      </p:sp>
      <p:sp>
        <p:nvSpPr>
          <p:cNvPr id="6" name="Text 4"/>
          <p:cNvSpPr/>
          <p:nvPr/>
        </p:nvSpPr>
        <p:spPr>
          <a:xfrm>
            <a:off x="640080" y="1965960"/>
            <a:ext cx="402336" cy="402336"/>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1</a:t>
            </a:r>
            <a:endParaRPr lang="en-US" sz="1300" dirty="0"/>
          </a:p>
        </p:txBody>
      </p:sp>
      <p:sp>
        <p:nvSpPr>
          <p:cNvPr id="7" name="Text 5"/>
          <p:cNvSpPr/>
          <p:nvPr/>
        </p:nvSpPr>
        <p:spPr>
          <a:xfrm>
            <a:off x="1234440" y="1938528"/>
            <a:ext cx="10149840" cy="320040"/>
          </a:xfrm>
          <a:prstGeom prst="rect">
            <a:avLst/>
          </a:prstGeom>
          <a:noFill/>
          <a:ln/>
        </p:spPr>
        <p:txBody>
          <a:bodyPr wrap="square" lIns="0" tIns="0" rIns="0" bIns="0" rtlCol="0" anchor="ctr"/>
          <a:lstStyle/>
          <a:p>
            <a:pPr indent="0" marL="0">
              <a:buNone/>
            </a:pPr>
            <a:r>
              <a:rPr lang="en-US" sz="1450" b="1" dirty="0">
                <a:solidFill>
                  <a:srgbClr val="0F2942"/>
                </a:solidFill>
                <a:latin typeface="Calibri" pitchFamily="34" charset="0"/>
                <a:ea typeface="Calibri" pitchFamily="34" charset="-122"/>
                <a:cs typeface="Calibri" pitchFamily="34" charset="-120"/>
              </a:rPr>
              <a:t>Start inside an existing relationship</a:t>
            </a:r>
            <a:endParaRPr lang="en-US" sz="1450" dirty="0"/>
          </a:p>
        </p:txBody>
      </p:sp>
      <p:sp>
        <p:nvSpPr>
          <p:cNvPr id="8" name="Text 6"/>
          <p:cNvSpPr/>
          <p:nvPr/>
        </p:nvSpPr>
        <p:spPr>
          <a:xfrm>
            <a:off x="1234440" y="2267712"/>
            <a:ext cx="10149840" cy="548640"/>
          </a:xfrm>
          <a:prstGeom prst="rect">
            <a:avLst/>
          </a:prstGeom>
          <a:noFill/>
          <a:ln/>
        </p:spPr>
        <p:txBody>
          <a:bodyPr wrap="square" lIns="0" tIns="0" rIns="0" bIns="0" rtlCol="0" anchor="ctr"/>
          <a:lstStyle/>
          <a:p>
            <a:pPr indent="0" marL="0">
              <a:buNone/>
            </a:pPr>
            <a:r>
              <a:rPr lang="en-US" sz="1200" dirty="0">
                <a:solidFill>
                  <a:srgbClr val="23303D"/>
                </a:solidFill>
                <a:latin typeface="Calibri" pitchFamily="34" charset="0"/>
                <a:ea typeface="Calibri" pitchFamily="34" charset="-122"/>
                <a:cs typeface="Calibri" pitchFamily="34" charset="-120"/>
              </a:rPr>
              <a:t>Not cold. Accrete is a preferred member of a 320-company buying group in the pool trade and has been to its conference two years running.</a:t>
            </a:r>
            <a:endParaRPr lang="en-US" sz="1200" dirty="0"/>
          </a:p>
        </p:txBody>
      </p:sp>
      <p:sp>
        <p:nvSpPr>
          <p:cNvPr id="9" name="Shape 7"/>
          <p:cNvSpPr/>
          <p:nvPr/>
        </p:nvSpPr>
        <p:spPr>
          <a:xfrm>
            <a:off x="640080" y="2880360"/>
            <a:ext cx="402336" cy="402336"/>
          </a:xfrm>
          <a:prstGeom prst="ellipse">
            <a:avLst/>
          </a:prstGeom>
          <a:solidFill>
            <a:srgbClr val="0F2942"/>
          </a:solidFill>
          <a:ln w="12700">
            <a:solidFill>
              <a:srgbClr val="0F2942"/>
            </a:solidFill>
            <a:prstDash val="solid"/>
          </a:ln>
        </p:spPr>
      </p:sp>
      <p:sp>
        <p:nvSpPr>
          <p:cNvPr id="10" name="Text 8"/>
          <p:cNvSpPr/>
          <p:nvPr/>
        </p:nvSpPr>
        <p:spPr>
          <a:xfrm>
            <a:off x="640080" y="2880360"/>
            <a:ext cx="402336" cy="402336"/>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2</a:t>
            </a:r>
            <a:endParaRPr lang="en-US" sz="1300" dirty="0"/>
          </a:p>
        </p:txBody>
      </p:sp>
      <p:sp>
        <p:nvSpPr>
          <p:cNvPr id="11" name="Text 9"/>
          <p:cNvSpPr/>
          <p:nvPr/>
        </p:nvSpPr>
        <p:spPr>
          <a:xfrm>
            <a:off x="1234440" y="2852928"/>
            <a:ext cx="10149840" cy="320040"/>
          </a:xfrm>
          <a:prstGeom prst="rect">
            <a:avLst/>
          </a:prstGeom>
          <a:noFill/>
          <a:ln/>
        </p:spPr>
        <p:txBody>
          <a:bodyPr wrap="square" lIns="0" tIns="0" rIns="0" bIns="0" rtlCol="0" anchor="ctr"/>
          <a:lstStyle/>
          <a:p>
            <a:pPr indent="0" marL="0">
              <a:buNone/>
            </a:pPr>
            <a:r>
              <a:rPr lang="en-US" sz="1450" b="1" dirty="0">
                <a:solidFill>
                  <a:srgbClr val="0F2942"/>
                </a:solidFill>
                <a:latin typeface="Calibri" pitchFamily="34" charset="0"/>
                <a:ea typeface="Calibri" pitchFamily="34" charset="-122"/>
                <a:cs typeface="Calibri" pitchFamily="34" charset="-120"/>
              </a:rPr>
              <a:t>Go in person, because nothing else works</a:t>
            </a:r>
            <a:endParaRPr lang="en-US" sz="1450" dirty="0"/>
          </a:p>
        </p:txBody>
      </p:sp>
      <p:sp>
        <p:nvSpPr>
          <p:cNvPr id="12" name="Text 10"/>
          <p:cNvSpPr/>
          <p:nvPr/>
        </p:nvSpPr>
        <p:spPr>
          <a:xfrm>
            <a:off x="1234440" y="3182112"/>
            <a:ext cx="10149840" cy="548640"/>
          </a:xfrm>
          <a:prstGeom prst="rect">
            <a:avLst/>
          </a:prstGeom>
          <a:noFill/>
          <a:ln/>
        </p:spPr>
        <p:txBody>
          <a:bodyPr wrap="square" lIns="0" tIns="0" rIns="0" bIns="0" rtlCol="0" anchor="ctr"/>
          <a:lstStyle/>
          <a:p>
            <a:pPr indent="0" marL="0">
              <a:buNone/>
            </a:pPr>
            <a:r>
              <a:rPr lang="en-US" sz="1200" dirty="0">
                <a:solidFill>
                  <a:srgbClr val="23303D"/>
                </a:solidFill>
                <a:latin typeface="Calibri" pitchFamily="34" charset="0"/>
                <a:ea typeface="Calibri" pitchFamily="34" charset="-122"/>
                <a:cs typeface="Calibri" pitchFamily="34" charset="-120"/>
              </a:rPr>
              <a:t>Email and webinars into blue-collar trades have already been tested and produced no traction. The feedback was blunt: you need to get in front of these guys.</a:t>
            </a:r>
            <a:endParaRPr lang="en-US" sz="1200" dirty="0"/>
          </a:p>
        </p:txBody>
      </p:sp>
      <p:sp>
        <p:nvSpPr>
          <p:cNvPr id="13" name="Shape 11"/>
          <p:cNvSpPr/>
          <p:nvPr/>
        </p:nvSpPr>
        <p:spPr>
          <a:xfrm>
            <a:off x="640080" y="3794760"/>
            <a:ext cx="402336" cy="402336"/>
          </a:xfrm>
          <a:prstGeom prst="ellipse">
            <a:avLst/>
          </a:prstGeom>
          <a:solidFill>
            <a:srgbClr val="0F2942"/>
          </a:solidFill>
          <a:ln w="12700">
            <a:solidFill>
              <a:srgbClr val="0F2942"/>
            </a:solidFill>
            <a:prstDash val="solid"/>
          </a:ln>
        </p:spPr>
      </p:sp>
      <p:sp>
        <p:nvSpPr>
          <p:cNvPr id="14" name="Text 12"/>
          <p:cNvSpPr/>
          <p:nvPr/>
        </p:nvSpPr>
        <p:spPr>
          <a:xfrm>
            <a:off x="640080" y="3794760"/>
            <a:ext cx="402336" cy="402336"/>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3</a:t>
            </a:r>
            <a:endParaRPr lang="en-US" sz="1300" dirty="0"/>
          </a:p>
        </p:txBody>
      </p:sp>
      <p:sp>
        <p:nvSpPr>
          <p:cNvPr id="15" name="Text 13"/>
          <p:cNvSpPr/>
          <p:nvPr/>
        </p:nvSpPr>
        <p:spPr>
          <a:xfrm>
            <a:off x="1234440" y="3767328"/>
            <a:ext cx="10149840" cy="320040"/>
          </a:xfrm>
          <a:prstGeom prst="rect">
            <a:avLst/>
          </a:prstGeom>
          <a:noFill/>
          <a:ln/>
        </p:spPr>
        <p:txBody>
          <a:bodyPr wrap="square" lIns="0" tIns="0" rIns="0" bIns="0" rtlCol="0" anchor="ctr"/>
          <a:lstStyle/>
          <a:p>
            <a:pPr indent="0" marL="0">
              <a:buNone/>
            </a:pPr>
            <a:r>
              <a:rPr lang="en-US" sz="1450" b="1" dirty="0">
                <a:solidFill>
                  <a:srgbClr val="0F2942"/>
                </a:solidFill>
                <a:latin typeface="Calibri" pitchFamily="34" charset="0"/>
                <a:ea typeface="Calibri" pitchFamily="34" charset="-122"/>
                <a:cs typeface="Calibri" pitchFamily="34" charset="-120"/>
              </a:rPr>
              <a:t>Lead with the outcome, never with AI</a:t>
            </a:r>
            <a:endParaRPr lang="en-US" sz="1450" dirty="0"/>
          </a:p>
        </p:txBody>
      </p:sp>
      <p:sp>
        <p:nvSpPr>
          <p:cNvPr id="16" name="Text 14"/>
          <p:cNvSpPr/>
          <p:nvPr/>
        </p:nvSpPr>
        <p:spPr>
          <a:xfrm>
            <a:off x="1234440" y="4096512"/>
            <a:ext cx="10149840" cy="548640"/>
          </a:xfrm>
          <a:prstGeom prst="rect">
            <a:avLst/>
          </a:prstGeom>
          <a:noFill/>
          <a:ln/>
        </p:spPr>
        <p:txBody>
          <a:bodyPr wrap="square" lIns="0" tIns="0" rIns="0" bIns="0" rtlCol="0" anchor="ctr"/>
          <a:lstStyle/>
          <a:p>
            <a:pPr indent="0" marL="0">
              <a:buNone/>
            </a:pPr>
            <a:r>
              <a:rPr lang="en-US" sz="1200" dirty="0">
                <a:solidFill>
                  <a:srgbClr val="23303D"/>
                </a:solidFill>
                <a:latin typeface="Calibri" pitchFamily="34" charset="0"/>
                <a:ea typeface="Calibri" pitchFamily="34" charset="-122"/>
                <a:cs typeface="Calibri" pitchFamily="34" charset="-120"/>
              </a:rPr>
              <a:t>Time to invoice, cash, control. The technology is how, not what. This buyer has heard “AI” from everyone and believes none of it.</a:t>
            </a:r>
            <a:endParaRPr lang="en-US" sz="1200" dirty="0"/>
          </a:p>
        </p:txBody>
      </p:sp>
      <p:sp>
        <p:nvSpPr>
          <p:cNvPr id="17" name="Shape 15"/>
          <p:cNvSpPr/>
          <p:nvPr/>
        </p:nvSpPr>
        <p:spPr>
          <a:xfrm>
            <a:off x="640080" y="4709160"/>
            <a:ext cx="402336" cy="402336"/>
          </a:xfrm>
          <a:prstGeom prst="ellipse">
            <a:avLst/>
          </a:prstGeom>
          <a:solidFill>
            <a:srgbClr val="0F2942"/>
          </a:solidFill>
          <a:ln w="12700">
            <a:solidFill>
              <a:srgbClr val="0F2942"/>
            </a:solidFill>
            <a:prstDash val="solid"/>
          </a:ln>
        </p:spPr>
      </p:sp>
      <p:sp>
        <p:nvSpPr>
          <p:cNvPr id="18" name="Text 16"/>
          <p:cNvSpPr/>
          <p:nvPr/>
        </p:nvSpPr>
        <p:spPr>
          <a:xfrm>
            <a:off x="640080" y="4709160"/>
            <a:ext cx="402336" cy="402336"/>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4</a:t>
            </a:r>
            <a:endParaRPr lang="en-US" sz="1300" dirty="0"/>
          </a:p>
        </p:txBody>
      </p:sp>
      <p:sp>
        <p:nvSpPr>
          <p:cNvPr id="19" name="Text 17"/>
          <p:cNvSpPr/>
          <p:nvPr/>
        </p:nvSpPr>
        <p:spPr>
          <a:xfrm>
            <a:off x="1234440" y="4681728"/>
            <a:ext cx="10149840" cy="320040"/>
          </a:xfrm>
          <a:prstGeom prst="rect">
            <a:avLst/>
          </a:prstGeom>
          <a:noFill/>
          <a:ln/>
        </p:spPr>
        <p:txBody>
          <a:bodyPr wrap="square" lIns="0" tIns="0" rIns="0" bIns="0" rtlCol="0" anchor="ctr"/>
          <a:lstStyle/>
          <a:p>
            <a:pPr indent="0" marL="0">
              <a:buNone/>
            </a:pPr>
            <a:r>
              <a:rPr lang="en-US" sz="1450" b="1" dirty="0">
                <a:solidFill>
                  <a:srgbClr val="0F2942"/>
                </a:solidFill>
                <a:latin typeface="Calibri" pitchFamily="34" charset="0"/>
                <a:ea typeface="Calibri" pitchFamily="34" charset="-122"/>
                <a:cs typeface="Calibri" pitchFamily="34" charset="-120"/>
              </a:rPr>
              <a:t>Use pools as the launching pad, not the destination</a:t>
            </a:r>
            <a:endParaRPr lang="en-US" sz="1450" dirty="0"/>
          </a:p>
        </p:txBody>
      </p:sp>
      <p:sp>
        <p:nvSpPr>
          <p:cNvPr id="20" name="Text 18"/>
          <p:cNvSpPr/>
          <p:nvPr/>
        </p:nvSpPr>
        <p:spPr>
          <a:xfrm>
            <a:off x="1234440" y="5010912"/>
            <a:ext cx="10149840" cy="548640"/>
          </a:xfrm>
          <a:prstGeom prst="rect">
            <a:avLst/>
          </a:prstGeom>
          <a:noFill/>
          <a:ln/>
        </p:spPr>
        <p:txBody>
          <a:bodyPr wrap="square" lIns="0" tIns="0" rIns="0" bIns="0" rtlCol="0" anchor="ctr"/>
          <a:lstStyle/>
          <a:p>
            <a:pPr indent="0" marL="0">
              <a:buNone/>
            </a:pPr>
            <a:r>
              <a:rPr lang="en-US" sz="1200" dirty="0">
                <a:solidFill>
                  <a:srgbClr val="23303D"/>
                </a:solidFill>
                <a:latin typeface="Calibri" pitchFamily="34" charset="0"/>
                <a:ea typeface="Calibri" pitchFamily="34" charset="-122"/>
                <a:cs typeface="Calibri" pitchFamily="34" charset="-120"/>
              </a:rPr>
              <a:t>Underneath it is construction and trades — electrical, plumbing, roofing, HVAC. Same buyer, different uniform.</a:t>
            </a:r>
            <a:endParaRPr lang="en-US" sz="1200" dirty="0"/>
          </a:p>
        </p:txBody>
      </p:sp>
      <p:sp>
        <p:nvSpPr>
          <p:cNvPr id="21" name="Shape 19"/>
          <p:cNvSpPr/>
          <p:nvPr/>
        </p:nvSpPr>
        <p:spPr>
          <a:xfrm>
            <a:off x="640080" y="5669280"/>
            <a:ext cx="10881360" cy="566928"/>
          </a:xfrm>
          <a:prstGeom prst="roundRect">
            <a:avLst>
              <a:gd name="adj" fmla="val 12903"/>
            </a:avLst>
          </a:prstGeom>
          <a:solidFill>
            <a:srgbClr val="E8EEF5"/>
          </a:solidFill>
          <a:ln w="9525">
            <a:solidFill>
              <a:srgbClr val="B8762E"/>
            </a:solidFill>
            <a:prstDash val="solid"/>
          </a:ln>
        </p:spPr>
      </p:sp>
      <p:sp>
        <p:nvSpPr>
          <p:cNvPr id="22" name="Text 20"/>
          <p:cNvSpPr/>
          <p:nvPr/>
        </p:nvSpPr>
        <p:spPr>
          <a:xfrm>
            <a:off x="914400" y="5669280"/>
            <a:ext cx="10332720" cy="566928"/>
          </a:xfrm>
          <a:prstGeom prst="rect">
            <a:avLst/>
          </a:prstGeom>
          <a:noFill/>
          <a:ln/>
        </p:spPr>
        <p:txBody>
          <a:bodyPr wrap="square" lIns="0" tIns="0" rIns="0" bIns="0" rtlCol="0" anchor="ctr"/>
          <a:lstStyle/>
          <a:p>
            <a:pPr indent="0" marL="0">
              <a:buNone/>
            </a:pPr>
            <a:r>
              <a:rPr lang="en-US" sz="1250" b="1" dirty="0">
                <a:solidFill>
                  <a:srgbClr val="0F2942"/>
                </a:solidFill>
                <a:latin typeface="Calibri" pitchFamily="34" charset="0"/>
                <a:ea typeface="Calibri" pitchFamily="34" charset="-122"/>
                <a:cs typeface="Calibri" pitchFamily="34" charset="-120"/>
              </a:rPr>
              <a:t>The test: can we put ourselves in front of ten qualified owners, through a route we can repeat, within ninety days?</a:t>
            </a:r>
            <a:endParaRPr lang="en-US" sz="1250" dirty="0"/>
          </a:p>
        </p:txBody>
      </p:sp>
      <p:sp>
        <p:nvSpPr>
          <p:cNvPr id="23" name="Text 21"/>
          <p:cNvSpPr/>
          <p:nvPr/>
        </p:nvSpPr>
        <p:spPr>
          <a:xfrm>
            <a:off x="640080" y="6400800"/>
            <a:ext cx="8686800" cy="274320"/>
          </a:xfrm>
          <a:prstGeom prst="rect">
            <a:avLst/>
          </a:prstGeom>
          <a:noFill/>
          <a:ln/>
        </p:spPr>
        <p:txBody>
          <a:bodyPr wrap="square" lIns="0" tIns="0" rIns="0" bIns="0" rtlCol="0" anchor="ctr"/>
          <a:lstStyle/>
          <a:p>
            <a:pPr indent="0" marL="0">
              <a:buNone/>
            </a:pPr>
            <a:r>
              <a:rPr lang="en-US" sz="900" dirty="0">
                <a:solidFill>
                  <a:srgbClr val="5C6B7A"/>
                </a:solidFill>
                <a:latin typeface="Calibri" pitchFamily="34" charset="0"/>
                <a:ea typeface="Calibri" pitchFamily="34" charset="-122"/>
                <a:cs typeface="Calibri" pitchFamily="34" charset="-120"/>
              </a:rPr>
              <a:t>Straw man v0.1 · for discussion only · not for circulation outside the group</a:t>
            </a:r>
            <a:endParaRPr lang="en-US" sz="900" dirty="0"/>
          </a:p>
        </p:txBody>
      </p:sp>
      <p:sp>
        <p:nvSpPr>
          <p:cNvPr id="24" name="Text 22"/>
          <p:cNvSpPr/>
          <p:nvPr/>
        </p:nvSpPr>
        <p:spPr>
          <a:xfrm>
            <a:off x="10972800" y="6400800"/>
            <a:ext cx="548640" cy="274320"/>
          </a:xfrm>
          <a:prstGeom prst="rect">
            <a:avLst/>
          </a:prstGeom>
          <a:noFill/>
          <a:ln/>
        </p:spPr>
        <p:txBody>
          <a:bodyPr wrap="square" lIns="0" tIns="0" rIns="0" bIns="0" rtlCol="0" anchor="ctr"/>
          <a:lstStyle/>
          <a:p>
            <a:pPr algn="r" indent="0" marL="0">
              <a:buNone/>
            </a:pPr>
            <a:r>
              <a:rPr lang="en-US" sz="900" dirty="0">
                <a:solidFill>
                  <a:srgbClr val="5C6B7A"/>
                </a:solidFill>
                <a:latin typeface="Calibri" pitchFamily="34" charset="0"/>
                <a:ea typeface="Calibri" pitchFamily="34" charset="-122"/>
                <a:cs typeface="Calibri" pitchFamily="34" charset="-120"/>
              </a:rPr>
              <a:t>8</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56032"/>
          </a:xfrm>
          <a:prstGeom prst="rect">
            <a:avLst/>
          </a:prstGeom>
          <a:noFill/>
          <a:ln/>
        </p:spPr>
        <p:txBody>
          <a:bodyPr wrap="square" lIns="0" tIns="0" rIns="0" bIns="0" rtlCol="0" anchor="ctr"/>
          <a:lstStyle/>
          <a:p>
            <a:pPr indent="0" marL="0">
              <a:buNone/>
            </a:pPr>
            <a:r>
              <a:rPr lang="en-US" sz="1100" b="1" spc="200" kern="0" dirty="0">
                <a:solidFill>
                  <a:srgbClr val="B8762E"/>
                </a:solidFill>
                <a:latin typeface="Calibri" pitchFamily="34" charset="0"/>
                <a:ea typeface="Calibri" pitchFamily="34" charset="-122"/>
                <a:cs typeface="Calibri" pitchFamily="34" charset="-120"/>
              </a:rPr>
              <a:t>THE MODEL</a:t>
            </a:r>
            <a:endParaRPr lang="en-US" sz="1100" dirty="0"/>
          </a:p>
        </p:txBody>
      </p:sp>
      <p:sp>
        <p:nvSpPr>
          <p:cNvPr id="3" name="Text 1"/>
          <p:cNvSpPr/>
          <p:nvPr/>
        </p:nvSpPr>
        <p:spPr>
          <a:xfrm>
            <a:off x="640080" y="658368"/>
            <a:ext cx="10881360" cy="777240"/>
          </a:xfrm>
          <a:prstGeom prst="rect">
            <a:avLst/>
          </a:prstGeom>
          <a:noFill/>
          <a:ln/>
        </p:spPr>
        <p:txBody>
          <a:bodyPr wrap="square" lIns="0" tIns="0" rIns="0" bIns="0" rtlCol="0" anchor="t"/>
          <a:lstStyle/>
          <a:p>
            <a:pPr indent="0" marL="0">
              <a:buNone/>
            </a:pPr>
            <a:r>
              <a:rPr lang="en-US" sz="3400" b="1" dirty="0">
                <a:solidFill>
                  <a:srgbClr val="0F2942"/>
                </a:solidFill>
                <a:latin typeface="Cambria" pitchFamily="34" charset="0"/>
                <a:ea typeface="Cambria" pitchFamily="34" charset="-122"/>
                <a:cs typeface="Cambria" pitchFamily="34" charset="-120"/>
              </a:rPr>
              <a:t>We do not want their money until it works</a:t>
            </a:r>
            <a:endParaRPr lang="en-US" sz="3400" dirty="0"/>
          </a:p>
        </p:txBody>
      </p:sp>
      <p:sp>
        <p:nvSpPr>
          <p:cNvPr id="4" name="Shape 2"/>
          <p:cNvSpPr/>
          <p:nvPr/>
        </p:nvSpPr>
        <p:spPr>
          <a:xfrm>
            <a:off x="640080" y="1783080"/>
            <a:ext cx="3429000" cy="3200400"/>
          </a:xfrm>
          <a:prstGeom prst="roundRect">
            <a:avLst>
              <a:gd name="adj" fmla="val 2286"/>
            </a:avLst>
          </a:prstGeom>
          <a:solidFill>
            <a:srgbClr val="FFFFFF"/>
          </a:solidFill>
          <a:ln w="9525">
            <a:solidFill>
              <a:srgbClr val="D6DEE7"/>
            </a:solidFill>
            <a:prstDash val="solid"/>
          </a:ln>
          <a:effectLst>
            <a:outerShdw sx="100000" sy="100000" kx="0" ky="0" algn="bl" rotWithShape="0" blurRad="101600" dist="508" dir="5400000">
              <a:srgbClr val="9AA7B4">
                <a:alpha val="12000"/>
              </a:srgbClr>
            </a:outerShdw>
          </a:effectLst>
        </p:spPr>
      </p:sp>
      <p:sp>
        <p:nvSpPr>
          <p:cNvPr id="5" name="Shape 3"/>
          <p:cNvSpPr/>
          <p:nvPr/>
        </p:nvSpPr>
        <p:spPr>
          <a:xfrm>
            <a:off x="914400" y="2011680"/>
            <a:ext cx="365760" cy="365760"/>
          </a:xfrm>
          <a:prstGeom prst="ellipse">
            <a:avLst/>
          </a:prstGeom>
          <a:solidFill>
            <a:srgbClr val="B8762E"/>
          </a:solidFill>
          <a:ln w="12700">
            <a:solidFill>
              <a:srgbClr val="B8762E"/>
            </a:solidFill>
            <a:prstDash val="solid"/>
          </a:ln>
        </p:spPr>
      </p:sp>
      <p:sp>
        <p:nvSpPr>
          <p:cNvPr id="6" name="Text 4"/>
          <p:cNvSpPr/>
          <p:nvPr/>
        </p:nvSpPr>
        <p:spPr>
          <a:xfrm>
            <a:off x="914400" y="2011680"/>
            <a:ext cx="365760" cy="365760"/>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1</a:t>
            </a:r>
            <a:endParaRPr lang="en-US" sz="1300" dirty="0"/>
          </a:p>
        </p:txBody>
      </p:sp>
      <p:sp>
        <p:nvSpPr>
          <p:cNvPr id="7" name="Text 5"/>
          <p:cNvSpPr/>
          <p:nvPr/>
        </p:nvSpPr>
        <p:spPr>
          <a:xfrm>
            <a:off x="914400" y="2514600"/>
            <a:ext cx="2926080" cy="640080"/>
          </a:xfrm>
          <a:prstGeom prst="rect">
            <a:avLst/>
          </a:prstGeom>
          <a:noFill/>
          <a:ln/>
        </p:spPr>
        <p:txBody>
          <a:bodyPr wrap="square" lIns="0" tIns="0" rIns="0" bIns="0" rtlCol="0" anchor="ctr"/>
          <a:lstStyle/>
          <a:p>
            <a:pPr indent="0" marL="0">
              <a:buNone/>
            </a:pPr>
            <a:r>
              <a:rPr lang="en-US" sz="1550" b="1" dirty="0">
                <a:solidFill>
                  <a:srgbClr val="0F2942"/>
                </a:solidFill>
                <a:latin typeface="Calibri" pitchFamily="34" charset="0"/>
                <a:ea typeface="Calibri" pitchFamily="34" charset="-122"/>
                <a:cs typeface="Calibri" pitchFamily="34" charset="-120"/>
              </a:rPr>
              <a:t>Outcome-based entry</a:t>
            </a:r>
            <a:endParaRPr lang="en-US" sz="1550" dirty="0"/>
          </a:p>
        </p:txBody>
      </p:sp>
      <p:sp>
        <p:nvSpPr>
          <p:cNvPr id="8" name="Text 6"/>
          <p:cNvSpPr/>
          <p:nvPr/>
        </p:nvSpPr>
        <p:spPr>
          <a:xfrm>
            <a:off x="914400" y="3154680"/>
            <a:ext cx="2926080" cy="1234440"/>
          </a:xfrm>
          <a:prstGeom prst="rect">
            <a:avLst/>
          </a:prstGeom>
          <a:noFill/>
          <a:ln/>
        </p:spPr>
        <p:txBody>
          <a:bodyPr wrap="square" lIns="0" tIns="0" rIns="0" bIns="0" rtlCol="0" anchor="ctr"/>
          <a:lstStyle/>
          <a:p>
            <a:pPr indent="0" marL="0">
              <a:buNone/>
            </a:pPr>
            <a:r>
              <a:rPr lang="en-US" sz="1200" dirty="0">
                <a:solidFill>
                  <a:srgbClr val="23303D"/>
                </a:solidFill>
                <a:latin typeface="Calibri" pitchFamily="34" charset="0"/>
                <a:ea typeface="Calibri" pitchFamily="34" charset="-122"/>
                <a:cs typeface="Calibri" pitchFamily="34" charset="-120"/>
              </a:rPr>
              <a:t>The client pays when the result is demonstrated, against a baseline both sides agreed at the start. It removes the only objection that matters at the door.</a:t>
            </a:r>
            <a:endParaRPr lang="en-US" sz="1200" dirty="0"/>
          </a:p>
        </p:txBody>
      </p:sp>
      <p:sp>
        <p:nvSpPr>
          <p:cNvPr id="9" name="Text 7"/>
          <p:cNvSpPr/>
          <p:nvPr/>
        </p:nvSpPr>
        <p:spPr>
          <a:xfrm>
            <a:off x="914400" y="4297680"/>
            <a:ext cx="2926080" cy="594360"/>
          </a:xfrm>
          <a:prstGeom prst="rect">
            <a:avLst/>
          </a:prstGeom>
          <a:noFill/>
          <a:ln/>
        </p:spPr>
        <p:txBody>
          <a:bodyPr wrap="square" lIns="0" tIns="0" rIns="0" bIns="0" rtlCol="0" anchor="ctr"/>
          <a:lstStyle/>
          <a:p>
            <a:pPr indent="0" marL="0">
              <a:buNone/>
            </a:pPr>
            <a:r>
              <a:rPr lang="en-US" sz="1050" i="1" dirty="0">
                <a:solidFill>
                  <a:srgbClr val="B8762E"/>
                </a:solidFill>
                <a:latin typeface="Cambria" pitchFamily="34" charset="0"/>
                <a:ea typeface="Cambria" pitchFamily="34" charset="-122"/>
                <a:cs typeface="Cambria" pitchFamily="34" charset="-120"/>
              </a:rPr>
              <a:t>“You have nothing to lose. I don't want your money until I've proved that the solution works.”</a:t>
            </a:r>
            <a:endParaRPr lang="en-US" sz="1050" dirty="0"/>
          </a:p>
        </p:txBody>
      </p:sp>
      <p:sp>
        <p:nvSpPr>
          <p:cNvPr id="10" name="Shape 8"/>
          <p:cNvSpPr/>
          <p:nvPr/>
        </p:nvSpPr>
        <p:spPr>
          <a:xfrm>
            <a:off x="4315968" y="1783080"/>
            <a:ext cx="3429000" cy="3200400"/>
          </a:xfrm>
          <a:prstGeom prst="roundRect">
            <a:avLst>
              <a:gd name="adj" fmla="val 2286"/>
            </a:avLst>
          </a:prstGeom>
          <a:solidFill>
            <a:srgbClr val="FFFFFF"/>
          </a:solidFill>
          <a:ln w="9525">
            <a:solidFill>
              <a:srgbClr val="D6DEE7"/>
            </a:solidFill>
            <a:prstDash val="solid"/>
          </a:ln>
          <a:effectLst>
            <a:outerShdw sx="100000" sy="100000" kx="0" ky="0" algn="bl" rotWithShape="0" blurRad="101600" dist="508" dir="5400000">
              <a:srgbClr val="9AA7B4">
                <a:alpha val="12000"/>
              </a:srgbClr>
            </a:outerShdw>
          </a:effectLst>
        </p:spPr>
      </p:sp>
      <p:sp>
        <p:nvSpPr>
          <p:cNvPr id="11" name="Shape 9"/>
          <p:cNvSpPr/>
          <p:nvPr/>
        </p:nvSpPr>
        <p:spPr>
          <a:xfrm>
            <a:off x="4590288" y="2011680"/>
            <a:ext cx="365760" cy="365760"/>
          </a:xfrm>
          <a:prstGeom prst="ellipse">
            <a:avLst/>
          </a:prstGeom>
          <a:solidFill>
            <a:srgbClr val="B8762E"/>
          </a:solidFill>
          <a:ln w="12700">
            <a:solidFill>
              <a:srgbClr val="B8762E"/>
            </a:solidFill>
            <a:prstDash val="solid"/>
          </a:ln>
        </p:spPr>
      </p:sp>
      <p:sp>
        <p:nvSpPr>
          <p:cNvPr id="12" name="Text 10"/>
          <p:cNvSpPr/>
          <p:nvPr/>
        </p:nvSpPr>
        <p:spPr>
          <a:xfrm>
            <a:off x="4590288" y="2011680"/>
            <a:ext cx="365760" cy="365760"/>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2</a:t>
            </a:r>
            <a:endParaRPr lang="en-US" sz="1300" dirty="0"/>
          </a:p>
        </p:txBody>
      </p:sp>
      <p:sp>
        <p:nvSpPr>
          <p:cNvPr id="13" name="Text 11"/>
          <p:cNvSpPr/>
          <p:nvPr/>
        </p:nvSpPr>
        <p:spPr>
          <a:xfrm>
            <a:off x="4590288" y="2514600"/>
            <a:ext cx="2926080" cy="640080"/>
          </a:xfrm>
          <a:prstGeom prst="rect">
            <a:avLst/>
          </a:prstGeom>
          <a:noFill/>
          <a:ln/>
        </p:spPr>
        <p:txBody>
          <a:bodyPr wrap="square" lIns="0" tIns="0" rIns="0" bIns="0" rtlCol="0" anchor="ctr"/>
          <a:lstStyle/>
          <a:p>
            <a:pPr indent="0" marL="0">
              <a:buNone/>
            </a:pPr>
            <a:r>
              <a:rPr lang="en-US" sz="1550" b="1" dirty="0">
                <a:solidFill>
                  <a:srgbClr val="0F2942"/>
                </a:solidFill>
                <a:latin typeface="Calibri" pitchFamily="34" charset="0"/>
                <a:ea typeface="Calibri" pitchFamily="34" charset="-122"/>
                <a:cs typeface="Calibri" pitchFamily="34" charset="-120"/>
              </a:rPr>
              <a:t>Metered thereafter</a:t>
            </a:r>
            <a:endParaRPr lang="en-US" sz="1550" dirty="0"/>
          </a:p>
        </p:txBody>
      </p:sp>
      <p:sp>
        <p:nvSpPr>
          <p:cNvPr id="14" name="Text 12"/>
          <p:cNvSpPr/>
          <p:nvPr/>
        </p:nvSpPr>
        <p:spPr>
          <a:xfrm>
            <a:off x="4590288" y="3154680"/>
            <a:ext cx="2926080" cy="1234440"/>
          </a:xfrm>
          <a:prstGeom prst="rect">
            <a:avLst/>
          </a:prstGeom>
          <a:noFill/>
          <a:ln/>
        </p:spPr>
        <p:txBody>
          <a:bodyPr wrap="square" lIns="0" tIns="0" rIns="0" bIns="0" rtlCol="0" anchor="ctr"/>
          <a:lstStyle/>
          <a:p>
            <a:pPr indent="0" marL="0">
              <a:buNone/>
            </a:pPr>
            <a:r>
              <a:rPr lang="en-US" sz="1200" dirty="0">
                <a:solidFill>
                  <a:srgbClr val="23303D"/>
                </a:solidFill>
                <a:latin typeface="Calibri" pitchFamily="34" charset="0"/>
                <a:ea typeface="Calibri" pitchFamily="34" charset="-122"/>
                <a:cs typeface="Calibri" pitchFamily="34" charset="-120"/>
              </a:rPr>
              <a:t>Once it works, AI as a service across the five layers, paid per use. Revenue grows with the client's use rather than with a renegotiation.</a:t>
            </a:r>
            <a:endParaRPr lang="en-US" sz="1200" dirty="0"/>
          </a:p>
        </p:txBody>
      </p:sp>
      <p:sp>
        <p:nvSpPr>
          <p:cNvPr id="15" name="Shape 13"/>
          <p:cNvSpPr/>
          <p:nvPr/>
        </p:nvSpPr>
        <p:spPr>
          <a:xfrm>
            <a:off x="7991856" y="1783080"/>
            <a:ext cx="3429000" cy="3200400"/>
          </a:xfrm>
          <a:prstGeom prst="roundRect">
            <a:avLst>
              <a:gd name="adj" fmla="val 2286"/>
            </a:avLst>
          </a:prstGeom>
          <a:solidFill>
            <a:srgbClr val="FFFFFF"/>
          </a:solidFill>
          <a:ln w="9525">
            <a:solidFill>
              <a:srgbClr val="D6DEE7"/>
            </a:solidFill>
            <a:prstDash val="solid"/>
          </a:ln>
          <a:effectLst>
            <a:outerShdw sx="100000" sy="100000" kx="0" ky="0" algn="bl" rotWithShape="0" blurRad="101600" dist="508" dir="5400000">
              <a:srgbClr val="9AA7B4">
                <a:alpha val="12000"/>
              </a:srgbClr>
            </a:outerShdw>
          </a:effectLst>
        </p:spPr>
      </p:sp>
      <p:sp>
        <p:nvSpPr>
          <p:cNvPr id="16" name="Shape 14"/>
          <p:cNvSpPr/>
          <p:nvPr/>
        </p:nvSpPr>
        <p:spPr>
          <a:xfrm>
            <a:off x="8266176" y="2011680"/>
            <a:ext cx="365760" cy="365760"/>
          </a:xfrm>
          <a:prstGeom prst="ellipse">
            <a:avLst/>
          </a:prstGeom>
          <a:solidFill>
            <a:srgbClr val="B8762E"/>
          </a:solidFill>
          <a:ln w="12700">
            <a:solidFill>
              <a:srgbClr val="B8762E"/>
            </a:solidFill>
            <a:prstDash val="solid"/>
          </a:ln>
        </p:spPr>
      </p:sp>
      <p:sp>
        <p:nvSpPr>
          <p:cNvPr id="17" name="Text 15"/>
          <p:cNvSpPr/>
          <p:nvPr/>
        </p:nvSpPr>
        <p:spPr>
          <a:xfrm>
            <a:off x="8266176" y="2011680"/>
            <a:ext cx="365760" cy="365760"/>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3</a:t>
            </a:r>
            <a:endParaRPr lang="en-US" sz="1300" dirty="0"/>
          </a:p>
        </p:txBody>
      </p:sp>
      <p:sp>
        <p:nvSpPr>
          <p:cNvPr id="18" name="Text 16"/>
          <p:cNvSpPr/>
          <p:nvPr/>
        </p:nvSpPr>
        <p:spPr>
          <a:xfrm>
            <a:off x="8266176" y="2514600"/>
            <a:ext cx="2926080" cy="640080"/>
          </a:xfrm>
          <a:prstGeom prst="rect">
            <a:avLst/>
          </a:prstGeom>
          <a:noFill/>
          <a:ln/>
        </p:spPr>
        <p:txBody>
          <a:bodyPr wrap="square" lIns="0" tIns="0" rIns="0" bIns="0" rtlCol="0" anchor="ctr"/>
          <a:lstStyle/>
          <a:p>
            <a:pPr indent="0" marL="0">
              <a:buNone/>
            </a:pPr>
            <a:r>
              <a:rPr lang="en-US" sz="1550" b="1" dirty="0">
                <a:solidFill>
                  <a:srgbClr val="0F2942"/>
                </a:solidFill>
                <a:latin typeface="Calibri" pitchFamily="34" charset="0"/>
                <a:ea typeface="Calibri" pitchFamily="34" charset="-122"/>
                <a:cs typeface="Calibri" pitchFamily="34" charset="-120"/>
              </a:rPr>
              <a:t>Reuse is the margin</a:t>
            </a:r>
            <a:endParaRPr lang="en-US" sz="1550" dirty="0"/>
          </a:p>
        </p:txBody>
      </p:sp>
      <p:sp>
        <p:nvSpPr>
          <p:cNvPr id="19" name="Text 17"/>
          <p:cNvSpPr/>
          <p:nvPr/>
        </p:nvSpPr>
        <p:spPr>
          <a:xfrm>
            <a:off x="8266176" y="3154680"/>
            <a:ext cx="2926080" cy="1234440"/>
          </a:xfrm>
          <a:prstGeom prst="rect">
            <a:avLst/>
          </a:prstGeom>
          <a:noFill/>
          <a:ln/>
        </p:spPr>
        <p:txBody>
          <a:bodyPr wrap="square" lIns="0" tIns="0" rIns="0" bIns="0" rtlCol="0" anchor="ctr"/>
          <a:lstStyle/>
          <a:p>
            <a:pPr indent="0" marL="0">
              <a:buNone/>
            </a:pPr>
            <a:r>
              <a:rPr lang="en-US" sz="1200" dirty="0">
                <a:solidFill>
                  <a:srgbClr val="23303D"/>
                </a:solidFill>
                <a:latin typeface="Calibri" pitchFamily="34" charset="0"/>
                <a:ea typeface="Calibri" pitchFamily="34" charset="-122"/>
                <a:cs typeface="Calibri" pitchFamily="34" charset="-120"/>
              </a:rPr>
              <a:t>We solve one client's problem properly, then capture it as a runbook. If the second deployment costs a fraction of the first, this compounds.</a:t>
            </a:r>
            <a:endParaRPr lang="en-US" sz="1200" dirty="0"/>
          </a:p>
        </p:txBody>
      </p:sp>
      <p:sp>
        <p:nvSpPr>
          <p:cNvPr id="20" name="Shape 18"/>
          <p:cNvSpPr/>
          <p:nvPr/>
        </p:nvSpPr>
        <p:spPr>
          <a:xfrm>
            <a:off x="640080" y="5212080"/>
            <a:ext cx="10881360" cy="914400"/>
          </a:xfrm>
          <a:prstGeom prst="roundRect">
            <a:avLst>
              <a:gd name="adj" fmla="val 8000"/>
            </a:avLst>
          </a:prstGeom>
          <a:solidFill>
            <a:srgbClr val="FBF3E8"/>
          </a:solidFill>
          <a:ln w="9525">
            <a:solidFill>
              <a:srgbClr val="E8C79A"/>
            </a:solidFill>
            <a:prstDash val="solid"/>
          </a:ln>
        </p:spPr>
      </p:sp>
      <p:sp>
        <p:nvSpPr>
          <p:cNvPr id="21" name="Text 19"/>
          <p:cNvSpPr/>
          <p:nvPr/>
        </p:nvSpPr>
        <p:spPr>
          <a:xfrm>
            <a:off x="914400" y="5321808"/>
            <a:ext cx="4572000" cy="274320"/>
          </a:xfrm>
          <a:prstGeom prst="rect">
            <a:avLst/>
          </a:prstGeom>
          <a:noFill/>
          <a:ln/>
        </p:spPr>
        <p:txBody>
          <a:bodyPr wrap="square" lIns="0" tIns="0" rIns="0" bIns="0" rtlCol="0" anchor="ctr"/>
          <a:lstStyle/>
          <a:p>
            <a:pPr indent="0" marL="0">
              <a:buNone/>
            </a:pPr>
            <a:r>
              <a:rPr lang="en-US" sz="1250" b="1" dirty="0">
                <a:solidFill>
                  <a:srgbClr val="0F2942"/>
                </a:solidFill>
                <a:latin typeface="Calibri" pitchFamily="34" charset="0"/>
                <a:ea typeface="Calibri" pitchFamily="34" charset="-122"/>
                <a:cs typeface="Calibri" pitchFamily="34" charset="-120"/>
              </a:rPr>
              <a:t>The honest cost of this model</a:t>
            </a:r>
            <a:endParaRPr lang="en-US" sz="1250" dirty="0"/>
          </a:p>
        </p:txBody>
      </p:sp>
      <p:sp>
        <p:nvSpPr>
          <p:cNvPr id="22" name="Text 20"/>
          <p:cNvSpPr/>
          <p:nvPr/>
        </p:nvSpPr>
        <p:spPr>
          <a:xfrm>
            <a:off x="914400" y="5623560"/>
            <a:ext cx="10332720" cy="457200"/>
          </a:xfrm>
          <a:prstGeom prst="rect">
            <a:avLst/>
          </a:prstGeom>
          <a:noFill/>
          <a:ln/>
        </p:spPr>
        <p:txBody>
          <a:bodyPr wrap="square" lIns="0" tIns="0" rIns="0" bIns="0" rtlCol="0" anchor="ctr"/>
          <a:lstStyle/>
          <a:p>
            <a:pPr indent="0" marL="0">
              <a:buNone/>
            </a:pPr>
            <a:r>
              <a:rPr lang="en-US" sz="1200" dirty="0">
                <a:solidFill>
                  <a:srgbClr val="23303D"/>
                </a:solidFill>
                <a:latin typeface="Calibri" pitchFamily="34" charset="0"/>
                <a:ea typeface="Calibri" pitchFamily="34" charset="-122"/>
                <a:cs typeface="Calibri" pitchFamily="34" charset="-120"/>
              </a:rPr>
              <a:t>An outcome deal needs a baseline both sides accept — and most businesses this size cannot produce one. Establishing it is real work, it happens before we are paid, and it is also the thing that qualifies the client.</a:t>
            </a:r>
            <a:endParaRPr lang="en-US" sz="1200" dirty="0"/>
          </a:p>
        </p:txBody>
      </p:sp>
      <p:sp>
        <p:nvSpPr>
          <p:cNvPr id="23" name="Text 21"/>
          <p:cNvSpPr/>
          <p:nvPr/>
        </p:nvSpPr>
        <p:spPr>
          <a:xfrm>
            <a:off x="640080" y="6400800"/>
            <a:ext cx="8686800" cy="274320"/>
          </a:xfrm>
          <a:prstGeom prst="rect">
            <a:avLst/>
          </a:prstGeom>
          <a:noFill/>
          <a:ln/>
        </p:spPr>
        <p:txBody>
          <a:bodyPr wrap="square" lIns="0" tIns="0" rIns="0" bIns="0" rtlCol="0" anchor="ctr"/>
          <a:lstStyle/>
          <a:p>
            <a:pPr indent="0" marL="0">
              <a:buNone/>
            </a:pPr>
            <a:r>
              <a:rPr lang="en-US" sz="900" dirty="0">
                <a:solidFill>
                  <a:srgbClr val="5C6B7A"/>
                </a:solidFill>
                <a:latin typeface="Calibri" pitchFamily="34" charset="0"/>
                <a:ea typeface="Calibri" pitchFamily="34" charset="-122"/>
                <a:cs typeface="Calibri" pitchFamily="34" charset="-120"/>
              </a:rPr>
              <a:t>Straw man v0.1 · for discussion only · not for circulation outside the group</a:t>
            </a:r>
            <a:endParaRPr lang="en-US" sz="900" dirty="0"/>
          </a:p>
        </p:txBody>
      </p:sp>
      <p:sp>
        <p:nvSpPr>
          <p:cNvPr id="24" name="Text 22"/>
          <p:cNvSpPr/>
          <p:nvPr/>
        </p:nvSpPr>
        <p:spPr>
          <a:xfrm>
            <a:off x="10972800" y="6400800"/>
            <a:ext cx="548640" cy="274320"/>
          </a:xfrm>
          <a:prstGeom prst="rect">
            <a:avLst/>
          </a:prstGeom>
          <a:noFill/>
          <a:ln/>
        </p:spPr>
        <p:txBody>
          <a:bodyPr wrap="square" lIns="0" tIns="0" rIns="0" bIns="0" rtlCol="0" anchor="ctr"/>
          <a:lstStyle/>
          <a:p>
            <a:pPr algn="r" indent="0" marL="0">
              <a:buNone/>
            </a:pPr>
            <a:r>
              <a:rPr lang="en-US" sz="900" dirty="0">
                <a:solidFill>
                  <a:srgbClr val="5C6B7A"/>
                </a:solidFill>
                <a:latin typeface="Calibri" pitchFamily="34" charset="0"/>
                <a:ea typeface="Calibri" pitchFamily="34" charset="-122"/>
                <a:cs typeface="Calibri" pitchFamily="34" charset="-120"/>
              </a:rPr>
              <a:t>9</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Straw-man pitch deck</dc:title>
  <dc:subject>PptxGenJS Presentation</dc:subject>
  <dc:creator>Business Idea working group</dc:creator>
  <cp:lastModifiedBy>Business Idea working group</cp:lastModifiedBy>
  <cp:revision>1</cp:revision>
  <dcterms:created xsi:type="dcterms:W3CDTF">2026-08-05T21:06:14Z</dcterms:created>
  <dcterms:modified xsi:type="dcterms:W3CDTF">2026-08-05T21:06:14Z</dcterms:modified>
</cp:coreProperties>
</file>